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7"/>
  </p:notesMasterIdLst>
  <p:sldIdLst>
    <p:sldId id="377" r:id="rId2"/>
    <p:sldId id="257" r:id="rId3"/>
    <p:sldId id="380" r:id="rId4"/>
    <p:sldId id="412" r:id="rId5"/>
    <p:sldId id="413" r:id="rId6"/>
    <p:sldId id="385" r:id="rId7"/>
    <p:sldId id="378" r:id="rId8"/>
    <p:sldId id="414" r:id="rId9"/>
    <p:sldId id="381" r:id="rId10"/>
    <p:sldId id="382" r:id="rId11"/>
    <p:sldId id="383" r:id="rId12"/>
    <p:sldId id="384" r:id="rId13"/>
    <p:sldId id="379" r:id="rId14"/>
    <p:sldId id="386" r:id="rId15"/>
    <p:sldId id="415" r:id="rId16"/>
    <p:sldId id="388" r:id="rId17"/>
    <p:sldId id="416" r:id="rId18"/>
    <p:sldId id="417" r:id="rId19"/>
    <p:sldId id="418" r:id="rId20"/>
    <p:sldId id="419" r:id="rId21"/>
    <p:sldId id="420" r:id="rId22"/>
    <p:sldId id="429" r:id="rId23"/>
    <p:sldId id="411" r:id="rId24"/>
    <p:sldId id="389" r:id="rId25"/>
    <p:sldId id="421" r:id="rId26"/>
    <p:sldId id="453" r:id="rId27"/>
    <p:sldId id="423" r:id="rId28"/>
    <p:sldId id="422" r:id="rId29"/>
    <p:sldId id="425" r:id="rId30"/>
    <p:sldId id="428" r:id="rId31"/>
    <p:sldId id="427" r:id="rId32"/>
    <p:sldId id="430" r:id="rId33"/>
    <p:sldId id="431" r:id="rId34"/>
    <p:sldId id="432" r:id="rId35"/>
    <p:sldId id="390" r:id="rId36"/>
    <p:sldId id="391" r:id="rId37"/>
    <p:sldId id="438" r:id="rId38"/>
    <p:sldId id="437" r:id="rId39"/>
    <p:sldId id="441" r:id="rId40"/>
    <p:sldId id="442" r:id="rId41"/>
    <p:sldId id="443" r:id="rId42"/>
    <p:sldId id="444" r:id="rId43"/>
    <p:sldId id="434" r:id="rId44"/>
    <p:sldId id="445" r:id="rId45"/>
    <p:sldId id="448" r:id="rId46"/>
    <p:sldId id="450" r:id="rId47"/>
    <p:sldId id="452" r:id="rId48"/>
    <p:sldId id="451" r:id="rId49"/>
    <p:sldId id="447" r:id="rId50"/>
    <p:sldId id="446" r:id="rId51"/>
    <p:sldId id="449" r:id="rId52"/>
    <p:sldId id="395" r:id="rId53"/>
    <p:sldId id="454" r:id="rId54"/>
    <p:sldId id="455" r:id="rId55"/>
    <p:sldId id="456" r:id="rId56"/>
    <p:sldId id="457" r:id="rId57"/>
    <p:sldId id="458" r:id="rId58"/>
    <p:sldId id="459" r:id="rId59"/>
    <p:sldId id="460" r:id="rId60"/>
    <p:sldId id="461" r:id="rId61"/>
    <p:sldId id="462" r:id="rId62"/>
    <p:sldId id="433" r:id="rId63"/>
    <p:sldId id="436" r:id="rId64"/>
    <p:sldId id="464" r:id="rId65"/>
    <p:sldId id="463" r:id="rId66"/>
    <p:sldId id="465" r:id="rId67"/>
    <p:sldId id="466" r:id="rId68"/>
    <p:sldId id="392" r:id="rId69"/>
    <p:sldId id="467" r:id="rId70"/>
    <p:sldId id="393" r:id="rId71"/>
    <p:sldId id="468" r:id="rId72"/>
    <p:sldId id="469" r:id="rId73"/>
    <p:sldId id="470" r:id="rId74"/>
    <p:sldId id="471" r:id="rId75"/>
    <p:sldId id="394" r:id="rId76"/>
    <p:sldId id="472" r:id="rId77"/>
    <p:sldId id="475" r:id="rId78"/>
    <p:sldId id="473" r:id="rId79"/>
    <p:sldId id="474" r:id="rId80"/>
    <p:sldId id="476" r:id="rId81"/>
    <p:sldId id="477" r:id="rId82"/>
    <p:sldId id="396" r:id="rId83"/>
    <p:sldId id="478" r:id="rId84"/>
    <p:sldId id="479" r:id="rId85"/>
    <p:sldId id="397" r:id="rId86"/>
    <p:sldId id="480" r:id="rId87"/>
    <p:sldId id="481" r:id="rId88"/>
    <p:sldId id="482" r:id="rId89"/>
    <p:sldId id="398" r:id="rId90"/>
    <p:sldId id="483" r:id="rId91"/>
    <p:sldId id="484" r:id="rId92"/>
    <p:sldId id="485" r:id="rId93"/>
    <p:sldId id="486" r:id="rId94"/>
    <p:sldId id="573" r:id="rId95"/>
    <p:sldId id="574" r:id="rId96"/>
    <p:sldId id="575" r:id="rId97"/>
    <p:sldId id="579" r:id="rId98"/>
    <p:sldId id="399" r:id="rId99"/>
    <p:sldId id="576" r:id="rId100"/>
    <p:sldId id="577" r:id="rId101"/>
    <p:sldId id="578" r:id="rId102"/>
    <p:sldId id="580" r:id="rId103"/>
    <p:sldId id="401" r:id="rId104"/>
    <p:sldId id="403" r:id="rId105"/>
    <p:sldId id="581" r:id="rId106"/>
    <p:sldId id="582" r:id="rId107"/>
    <p:sldId id="404" r:id="rId108"/>
    <p:sldId id="585" r:id="rId109"/>
    <p:sldId id="586" r:id="rId110"/>
    <p:sldId id="587" r:id="rId111"/>
    <p:sldId id="405" r:id="rId112"/>
    <p:sldId id="588" r:id="rId113"/>
    <p:sldId id="589" r:id="rId114"/>
    <p:sldId id="590" r:id="rId115"/>
    <p:sldId id="591" r:id="rId116"/>
    <p:sldId id="592" r:id="rId117"/>
    <p:sldId id="593" r:id="rId118"/>
    <p:sldId id="594" r:id="rId119"/>
    <p:sldId id="596" r:id="rId120"/>
    <p:sldId id="406" r:id="rId121"/>
    <p:sldId id="597" r:id="rId122"/>
    <p:sldId id="407" r:id="rId123"/>
    <p:sldId id="408" r:id="rId124"/>
    <p:sldId id="402" r:id="rId125"/>
    <p:sldId id="409" r:id="rId126"/>
    <p:sldId id="410" r:id="rId127"/>
    <p:sldId id="346" r:id="rId128"/>
    <p:sldId id="267" r:id="rId129"/>
    <p:sldId id="583" r:id="rId130"/>
    <p:sldId id="570" r:id="rId131"/>
    <p:sldId id="571" r:id="rId132"/>
    <p:sldId id="572" r:id="rId133"/>
    <p:sldId id="584" r:id="rId134"/>
    <p:sldId id="595" r:id="rId135"/>
    <p:sldId id="266" r:id="rId1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1. Image pixels information depends on neighbourhood" id="{FF620560-654B-48DE-BC53-CA91CC7A1BA4}">
          <p14:sldIdLst>
            <p14:sldId id="380"/>
            <p14:sldId id="412"/>
            <p14:sldId id="413"/>
            <p14:sldId id="385"/>
            <p14:sldId id="378"/>
            <p14:sldId id="414"/>
            <p14:sldId id="381"/>
            <p14:sldId id="382"/>
            <p14:sldId id="383"/>
          </p14:sldIdLst>
        </p14:section>
        <p14:section name="II.2. Two important properties of computer vision" id="{A8C0BF5E-9ADB-4A5C-8072-7863ADB67A30}">
          <p14:sldIdLst>
            <p14:sldId id="384"/>
            <p14:sldId id="379"/>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Lst>
        </p14:section>
        <p14:section name="III.2. Uses of the convolution operation in image processing" id="{B5FEF0E7-A175-4EF9-9790-6E4DF9780AAC}">
          <p14:sldIdLst>
            <p14:sldId id="411"/>
            <p14:sldId id="389"/>
            <p14:sldId id="421"/>
            <p14:sldId id="453"/>
            <p14:sldId id="423"/>
            <p14:sldId id="422"/>
            <p14:sldId id="425"/>
            <p14:sldId id="428"/>
            <p14:sldId id="427"/>
            <p14:sldId id="430"/>
            <p14:sldId id="431"/>
            <p14:sldId id="432"/>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Lst>
        </p14:section>
        <p14:section name="IV.2. Our first Convolutional Neural Network" id="{9C9DD7FA-587D-4DE5-B044-57D2E1937761}">
          <p14:sldIdLst>
            <p14:sldId id="393"/>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VI.1. A quick word about data augmentation" id="{E98EFE48-31B5-4A52-B109-7D8EDD6FAC91}">
          <p14:sldIdLst>
            <p14:sldId id="399"/>
            <p14:sldId id="576"/>
            <p14:sldId id="577"/>
            <p14:sldId id="578"/>
          </p14:sldIdLst>
        </p14:section>
        <p14:section name="VII.1. Remarkable models over the ages" id="{147007AE-819C-487F-AA5F-B43E89953882}">
          <p14:sldIdLst>
            <p14:sldId id="580"/>
            <p14:sldId id="401"/>
          </p14:sldIdLst>
        </p14:section>
        <p14:section name="VII.2. AlexNet" id="{A7D0F48D-EE33-4DC8-97EB-A8427B1061C4}">
          <p14:sldIdLst>
            <p14:sldId id="403"/>
            <p14:sldId id="581"/>
            <p14:sldId id="582"/>
          </p14:sldIdLst>
        </p14:section>
        <p14:section name="VII.3. VGG" id="{AB540870-F937-4673-902E-9CF614A7AE2A}">
          <p14:sldIdLst>
            <p14:sldId id="404"/>
            <p14:sldId id="585"/>
            <p14:sldId id="586"/>
            <p14:sldId id="587"/>
          </p14:sldIdLst>
        </p14:section>
        <p14:section name="VII.4. ResNet" id="{33412548-9E46-4004-B94C-7D91B4DFEF12}">
          <p14:sldIdLst>
            <p14:sldId id="405"/>
            <p14:sldId id="588"/>
            <p14:sldId id="589"/>
            <p14:sldId id="590"/>
            <p14:sldId id="591"/>
            <p14:sldId id="592"/>
            <p14:sldId id="593"/>
            <p14:sldId id="594"/>
            <p14:sldId id="596"/>
          </p14:sldIdLst>
        </p14:section>
        <p14:section name="VII.5. DenseNet" id="{53D5BE30-D522-4340-9D09-3D7C429E204A}">
          <p14:sldIdLst>
            <p14:sldId id="406"/>
            <p14:sldId id="597"/>
          </p14:sldIdLst>
        </p14:section>
        <p14:section name="VII.6. Inception" id="{02EEC74C-333C-45DD-9CC6-2B51391E20C5}">
          <p14:sldIdLst>
            <p14:sldId id="407"/>
          </p14:sldIdLst>
        </p14:section>
        <p14:section name="VII.7. EfficientNet" id="{41F9494C-D003-4A24-AB7A-76D295E94733}">
          <p14:sldIdLst>
            <p14:sldId id="408"/>
          </p14:sldIdLst>
        </p14:section>
        <p14:section name="VIII.1. More to come in CV course" id="{9D59A150-38BC-48FC-B952-A52B42A1CCBE}">
          <p14:sldIdLst>
            <p14:sldId id="402"/>
          </p14:sldIdLst>
        </p14:section>
        <p14:section name="VIII.2. Transfer learning" id="{188080E3-A19A-47FA-BD8E-CCB31168FC46}">
          <p14:sldIdLst>
            <p14:sldId id="409"/>
          </p14:sldIdLst>
        </p14:section>
        <p14:section name="VIII.3. Freezing and tuning layers" id="{EBBC7113-36F5-4C5D-A778-D7B9ACF49DBD}">
          <p14:sldIdLst>
            <p14:sldId id="410"/>
          </p14:sldIdLst>
        </p14:section>
        <p14:section name="Conclusion" id="{09807B6E-2B76-45C8-B103-96D5021B68A6}">
          <p14:sldIdLst>
            <p14:sldId id="346"/>
          </p14:sldIdLst>
        </p14:section>
        <p14:section name="References and watchlist" id="{217B8593-1CA5-408D-B198-A5E6ACAB5948}">
          <p14:sldIdLst>
            <p14:sldId id="267"/>
            <p14:sldId id="583"/>
            <p14:sldId id="570"/>
            <p14:sldId id="571"/>
            <p14:sldId id="572"/>
            <p14:sldId id="584"/>
            <p14:sldId id="595"/>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C7E6E-9ED7-4F9D-9E55-43EB46A53FAD}" v="4347" dt="2023-02-12T10:13:15.7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microsoft.com/office/2016/11/relationships/changesInfo" Target="changesInfos/changesInfo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2T10:23:56.115" v="26232" actId="20577"/>
      <pc:docMkLst>
        <pc:docMk/>
      </pc:docMkLst>
      <pc:sldChg chg="modSp mod">
        <pc:chgData name="Matthieu De Mari" userId="dfb708c9-d8dc-439f-9a3b-c772bf4a311c" providerId="ADAL" clId="{556C7E6E-9ED7-4F9D-9E55-43EB46A53FAD}" dt="2023-02-09T04:59:24.454" v="1" actId="20577"/>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ldChg>
      <pc:sldChg chg="modSp mod">
        <pc:chgData name="Matthieu De Mari" userId="dfb708c9-d8dc-439f-9a3b-c772bf4a311c" providerId="ADAL" clId="{556C7E6E-9ED7-4F9D-9E55-43EB46A53FAD}" dt="2023-02-12T08:01:31.475" v="22365" actId="27636"/>
        <pc:sldMkLst>
          <pc:docMk/>
          <pc:sldMk cId="3880949074" sldId="267"/>
        </pc:sldMkLst>
        <pc:spChg chg="mod">
          <ac:chgData name="Matthieu De Mari" userId="dfb708c9-d8dc-439f-9a3b-c772bf4a311c" providerId="ADAL" clId="{556C7E6E-9ED7-4F9D-9E55-43EB46A53FAD}" dt="2023-02-12T08:01:31.475" v="22365" actId="27636"/>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09T04:59:28.522" v="9"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new">
        <pc:chgData name="Matthieu De Mari" userId="dfb708c9-d8dc-439f-9a3b-c772bf4a311c" providerId="ADAL" clId="{556C7E6E-9ED7-4F9D-9E55-43EB46A53FAD}" dt="2023-02-09T05:27:36.250" v="641" actId="680"/>
        <pc:sldMkLst>
          <pc:docMk/>
          <pc:sldMk cId="2961155165" sldId="402"/>
        </pc:sldMkLst>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new">
        <pc:chgData name="Matthieu De Mari" userId="dfb708c9-d8dc-439f-9a3b-c772bf4a311c" providerId="ADAL" clId="{556C7E6E-9ED7-4F9D-9E55-43EB46A53FAD}" dt="2023-02-09T05:28:53.380" v="656" actId="680"/>
        <pc:sldMkLst>
          <pc:docMk/>
          <pc:sldMk cId="1075644705" sldId="407"/>
        </pc:sldMkLst>
      </pc:sldChg>
      <pc:sldChg chg="new">
        <pc:chgData name="Matthieu De Mari" userId="dfb708c9-d8dc-439f-9a3b-c772bf4a311c" providerId="ADAL" clId="{556C7E6E-9ED7-4F9D-9E55-43EB46A53FAD}" dt="2023-02-09T05:29:03.452" v="659" actId="680"/>
        <pc:sldMkLst>
          <pc:docMk/>
          <pc:sldMk cId="3707245743" sldId="408"/>
        </pc:sldMkLst>
      </pc:sldChg>
      <pc:sldChg chg="new">
        <pc:chgData name="Matthieu De Mari" userId="dfb708c9-d8dc-439f-9a3b-c772bf4a311c" providerId="ADAL" clId="{556C7E6E-9ED7-4F9D-9E55-43EB46A53FAD}" dt="2023-02-09T05:29:57.963" v="663" actId="680"/>
        <pc:sldMkLst>
          <pc:docMk/>
          <pc:sldMk cId="3952888474" sldId="409"/>
        </pc:sldMkLst>
      </pc:sldChg>
      <pc:sldChg chg="new">
        <pc:chgData name="Matthieu De Mari" userId="dfb708c9-d8dc-439f-9a3b-c772bf4a311c" providerId="ADAL" clId="{556C7E6E-9ED7-4F9D-9E55-43EB46A53FAD}" dt="2023-02-09T05:30:11.471" v="666" actId="680"/>
        <pc:sldMkLst>
          <pc:docMk/>
          <pc:sldMk cId="4063861739" sldId="410"/>
        </pc:sldMkLst>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2T10:23:39.713" v="26222" actId="20577"/>
        <pc:sldMkLst>
          <pc:docMk/>
          <pc:sldMk cId="1782110643" sldId="583"/>
        </pc:sldMkLst>
        <pc:spChg chg="mod">
          <ac:chgData name="Matthieu De Mari" userId="dfb708c9-d8dc-439f-9a3b-c772bf4a311c" providerId="ADAL" clId="{556C7E6E-9ED7-4F9D-9E55-43EB46A53FAD}" dt="2023-02-12T10:23:39.713" v="26222" actId="20577"/>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2T10:13:20.770" v="25839" actId="14100"/>
        <pc:sldMkLst>
          <pc:docMk/>
          <pc:sldMk cId="3210392543" sldId="595"/>
        </pc:sldMkLst>
        <pc:spChg chg="mod">
          <ac:chgData name="Matthieu De Mari" userId="dfb708c9-d8dc-439f-9a3b-c772bf4a311c" providerId="ADAL" clId="{556C7E6E-9ED7-4F9D-9E55-43EB46A53FAD}" dt="2023-02-12T10:13:20.770" v="25839" actId="14100"/>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12/02/2023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12/02/2023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hyperlink" Target="https://pytorch.org/vision/stable/transforms.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131.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132.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133.xml.rels><?xml version="1.0" encoding="UTF-8" standalone="yes"?>
<Relationships xmlns="http://schemas.openxmlformats.org/package/2006/relationships"><Relationship Id="rId3" Type="http://schemas.openxmlformats.org/officeDocument/2006/relationships/hyperlink" Target="https://www.robots.ox.ac.uk/~karen/" TargetMode="External"/><Relationship Id="rId2" Type="http://schemas.openxmlformats.org/officeDocument/2006/relationships/hyperlink" Target="https://scholar.google.com/citations?user=L7lMQkQAAAAJ&amp;hl=fr" TargetMode="External"/><Relationship Id="rId1" Type="http://schemas.openxmlformats.org/officeDocument/2006/relationships/slideLayout" Target="../slideLayouts/slideLayout2.xml"/><Relationship Id="rId5" Type="http://schemas.openxmlformats.org/officeDocument/2006/relationships/hyperlink" Target="https://www.robots.ox.ac.uk/~az/" TargetMode="External"/><Relationship Id="rId4" Type="http://schemas.openxmlformats.org/officeDocument/2006/relationships/hyperlink" Target="https://scholar.google.com/citations?user=UZ5wscMAAAAJ&amp;hl=en" TargetMode="External"/></Relationships>
</file>

<file path=ppt/slides/_rels/slide134.xml.rels><?xml version="1.0" encoding="UTF-8" standalone="yes"?>
<Relationships xmlns="http://schemas.openxmlformats.org/package/2006/relationships"><Relationship Id="rId3" Type="http://schemas.openxmlformats.org/officeDocument/2006/relationships/hyperlink" Target="https://scholar.google.com/citations?user=ALVSZAYAAAAJ&amp;hl=en" TargetMode="External"/><Relationship Id="rId2" Type="http://schemas.openxmlformats.org/officeDocument/2006/relationships/hyperlink" Target="https://scholar.google.com.hk/citations?user=AUhj438AAAAJ&amp;hl=zh-CN" TargetMode="External"/><Relationship Id="rId1" Type="http://schemas.openxmlformats.org/officeDocument/2006/relationships/slideLayout" Target="../slideLayouts/slideLayout2.xml"/><Relationship Id="rId4" Type="http://schemas.openxmlformats.org/officeDocument/2006/relationships/hyperlink" Target="http://www.jiansun.or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W4-S1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These can be accomplished by using pre-built data augmentation transforms such as </a:t>
            </a:r>
            <a:r>
              <a:rPr lang="en-GB" b="1" dirty="0" err="1"/>
              <a:t>RandomRotation</a:t>
            </a:r>
            <a:r>
              <a:rPr lang="en-GB" dirty="0"/>
              <a:t>, </a:t>
            </a:r>
            <a:r>
              <a:rPr lang="en-GB" b="1" dirty="0" err="1"/>
              <a:t>RandomAffine</a:t>
            </a:r>
            <a:r>
              <a:rPr lang="en-GB" dirty="0"/>
              <a:t>, </a:t>
            </a:r>
            <a:r>
              <a:rPr lang="en-GB" b="1" dirty="0" err="1"/>
              <a:t>RandomCrop</a:t>
            </a:r>
            <a:r>
              <a:rPr lang="en-GB" dirty="0"/>
              <a:t>, </a:t>
            </a:r>
            <a:r>
              <a:rPr lang="en-GB" b="1" dirty="0" err="1"/>
              <a:t>RandomHorizontalFlip</a:t>
            </a:r>
            <a:r>
              <a:rPr lang="en-GB" dirty="0"/>
              <a:t>, </a:t>
            </a:r>
            <a:r>
              <a:rPr lang="en-GB" b="1" dirty="0" err="1"/>
              <a:t>RandomGrayscale</a:t>
            </a:r>
            <a:r>
              <a:rPr lang="en-GB" dirty="0"/>
              <a:t> from the </a:t>
            </a:r>
            <a:r>
              <a:rPr lang="en-GB" dirty="0" err="1"/>
              <a:t>torchvision.transforms</a:t>
            </a:r>
            <a:r>
              <a:rPr lang="en-GB" dirty="0"/>
              <a:t> library or by using other libraries like </a:t>
            </a:r>
            <a:r>
              <a:rPr lang="en-GB" dirty="0" err="1"/>
              <a:t>imgaug</a:t>
            </a:r>
            <a:r>
              <a:rPr lang="en-GB" dirty="0"/>
              <a:t>, </a:t>
            </a:r>
            <a:r>
              <a:rPr lang="en-GB" dirty="0" err="1"/>
              <a:t>albumentations</a:t>
            </a:r>
            <a:r>
              <a:rPr lang="en-GB" dirty="0"/>
              <a:t>, etc.</a:t>
            </a:r>
          </a:p>
          <a:p>
            <a:r>
              <a:rPr lang="en-GB" dirty="0"/>
              <a:t>Feel free to have a look at: </a:t>
            </a:r>
            <a:r>
              <a:rPr lang="en-GB" dirty="0">
                <a:hlinkClick r:id="rId2"/>
              </a:rPr>
              <a:t>https://pytorch.org/vision/stable/transforms.html</a:t>
            </a:r>
            <a:endParaRPr lang="en-GB" dirty="0"/>
          </a:p>
          <a:p>
            <a:r>
              <a:rPr lang="en-GB" dirty="0"/>
              <a:t>Additionally, you can also chain multiple transforms together using the Compose class from the </a:t>
            </a:r>
            <a:r>
              <a:rPr lang="en-GB" dirty="0" err="1"/>
              <a:t>torchvision.transforms</a:t>
            </a:r>
            <a:r>
              <a:rPr lang="en-GB" dirty="0"/>
              <a:t> library to apply multiple data augmentations at once.</a:t>
            </a:r>
          </a:p>
        </p:txBody>
      </p:sp>
      <p:sp>
        <p:nvSpPr>
          <p:cNvPr id="4" name="Title 1">
            <a:extLst>
              <a:ext uri="{FF2B5EF4-FFF2-40B4-BE49-F238E27FC236}">
                <a16:creationId xmlns:a16="http://schemas.microsoft.com/office/drawing/2014/main" id="{19FD901E-1E3F-335B-ECE3-65CB33503F77}"/>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26616968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r>
              <a:rPr lang="en-GB" dirty="0"/>
              <a:t>For instance, if we want to flip images horizontally, we will simply amend the code below, adding </a:t>
            </a:r>
            <a:r>
              <a:rPr lang="en-GB" b="1" dirty="0" err="1"/>
              <a:t>RandomHorizontalFlip</a:t>
            </a:r>
            <a:r>
              <a:rPr lang="en-GB" b="1" dirty="0"/>
              <a:t>()</a:t>
            </a:r>
            <a:r>
              <a:rPr lang="en-GB" dirty="0"/>
              <a:t> to the list of transforms.</a:t>
            </a:r>
          </a:p>
          <a:p>
            <a:r>
              <a:rPr lang="en-GB" b="1" dirty="0"/>
              <a:t>Quick question: </a:t>
            </a:r>
            <a:r>
              <a:rPr lang="en-GB" dirty="0"/>
              <a:t>Does it makes sense to perform this data augmentation on all pictures? Can all digits be flipped horizontally to generate new valid images?</a:t>
            </a:r>
            <a:endParaRPr lang="en-SG" dirty="0"/>
          </a:p>
        </p:txBody>
      </p:sp>
      <p:pic>
        <p:nvPicPr>
          <p:cNvPr id="5" name="Picture 4">
            <a:extLst>
              <a:ext uri="{FF2B5EF4-FFF2-40B4-BE49-F238E27FC236}">
                <a16:creationId xmlns:a16="http://schemas.microsoft.com/office/drawing/2014/main" id="{23868C2F-C496-3216-EE02-15ACAC017AAA}"/>
              </a:ext>
            </a:extLst>
          </p:cNvPr>
          <p:cNvPicPr>
            <a:picLocks noChangeAspect="1"/>
          </p:cNvPicPr>
          <p:nvPr/>
        </p:nvPicPr>
        <p:blipFill>
          <a:blip r:embed="rId2"/>
          <a:stretch>
            <a:fillRect/>
          </a:stretch>
        </p:blipFill>
        <p:spPr>
          <a:xfrm>
            <a:off x="764911" y="4482915"/>
            <a:ext cx="10662178" cy="2375085"/>
          </a:xfrm>
          <a:prstGeom prst="rect">
            <a:avLst/>
          </a:prstGeom>
        </p:spPr>
      </p:pic>
      <p:sp>
        <p:nvSpPr>
          <p:cNvPr id="6" name="Title 1">
            <a:extLst>
              <a:ext uri="{FF2B5EF4-FFF2-40B4-BE49-F238E27FC236}">
                <a16:creationId xmlns:a16="http://schemas.microsoft.com/office/drawing/2014/main" id="{A9251247-E54C-33CB-A573-9E3DE79BB99B}"/>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Tree>
    <p:extLst>
      <p:ext uri="{BB962C8B-B14F-4D97-AF65-F5344CB8AC3E}">
        <p14:creationId xmlns:p14="http://schemas.microsoft.com/office/powerpoint/2010/main" val="2371376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C1A0-8629-4221-908E-9D7C7F27EAA7}"/>
              </a:ext>
            </a:extLst>
          </p:cNvPr>
          <p:cNvSpPr>
            <a:spLocks noGrp="1"/>
          </p:cNvSpPr>
          <p:nvPr>
            <p:ph type="title"/>
          </p:nvPr>
        </p:nvSpPr>
        <p:spPr/>
        <p:txBody>
          <a:bodyPr/>
          <a:lstStyle/>
          <a:p>
            <a:r>
              <a:rPr lang="en-GB" dirty="0"/>
              <a:t>Studying remarkable CV models</a:t>
            </a:r>
            <a:endParaRPr lang="en-SG" dirty="0"/>
          </a:p>
        </p:txBody>
      </p:sp>
      <p:sp>
        <p:nvSpPr>
          <p:cNvPr id="3" name="Content Placeholder 2">
            <a:extLst>
              <a:ext uri="{FF2B5EF4-FFF2-40B4-BE49-F238E27FC236}">
                <a16:creationId xmlns:a16="http://schemas.microsoft.com/office/drawing/2014/main" id="{D63D8341-1991-734C-BE1D-851BB3AE4F7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There are several reasons why it is important to learn about milestone computer vision models like </a:t>
            </a:r>
            <a:r>
              <a:rPr lang="en-GB" dirty="0" err="1"/>
              <a:t>AlexNet</a:t>
            </a:r>
            <a:r>
              <a:rPr lang="en-GB" dirty="0"/>
              <a:t>, Inception, </a:t>
            </a:r>
            <a:r>
              <a:rPr lang="en-GB" dirty="0" err="1"/>
              <a:t>ResNet</a:t>
            </a:r>
            <a:r>
              <a:rPr lang="en-GB" dirty="0"/>
              <a:t>, etc.</a:t>
            </a:r>
          </a:p>
          <a:p>
            <a:pPr marL="514350" indent="-514350">
              <a:buFont typeface="+mj-lt"/>
              <a:buAutoNum type="arabicPeriod"/>
            </a:pPr>
            <a:r>
              <a:rPr lang="en-GB" b="1" dirty="0"/>
              <a:t>Understanding the history of computer vision and preparing for future advancements: </a:t>
            </a:r>
            <a:r>
              <a:rPr lang="en-GB" dirty="0"/>
              <a:t>gives</a:t>
            </a:r>
            <a:r>
              <a:rPr lang="en-GB" b="1" dirty="0"/>
              <a:t> </a:t>
            </a:r>
            <a:r>
              <a:rPr lang="en-GB" dirty="0"/>
              <a:t>appreciation for the progress that has been made in the field and how far it has come.</a:t>
            </a:r>
            <a:br>
              <a:rPr lang="en-GB" dirty="0"/>
            </a:br>
            <a:br>
              <a:rPr lang="en-GB" dirty="0"/>
            </a:br>
            <a:r>
              <a:rPr lang="en-GB" dirty="0"/>
              <a:t>See how each new model was an improvement upon the previous one and how each model paved the way for new advancements.</a:t>
            </a:r>
          </a:p>
          <a:p>
            <a:endParaRPr lang="en-SG" dirty="0"/>
          </a:p>
        </p:txBody>
      </p:sp>
      <p:sp>
        <p:nvSpPr>
          <p:cNvPr id="4" name="Content Placeholder 3">
            <a:extLst>
              <a:ext uri="{FF2B5EF4-FFF2-40B4-BE49-F238E27FC236}">
                <a16:creationId xmlns:a16="http://schemas.microsoft.com/office/drawing/2014/main" id="{0C33B91D-FF96-BAC3-AD9A-097A7485B8DA}"/>
              </a:ext>
            </a:extLst>
          </p:cNvPr>
          <p:cNvSpPr>
            <a:spLocks noGrp="1"/>
          </p:cNvSpPr>
          <p:nvPr>
            <p:ph sz="half" idx="2"/>
          </p:nvPr>
        </p:nvSpPr>
        <p:spPr>
          <a:xfrm>
            <a:off x="6172200" y="1825625"/>
            <a:ext cx="5181600" cy="5032374"/>
          </a:xfrm>
        </p:spPr>
        <p:txBody>
          <a:bodyPr>
            <a:normAutofit fontScale="92500" lnSpcReduction="10000"/>
          </a:bodyPr>
          <a:lstStyle/>
          <a:p>
            <a:pPr marL="514350" indent="-514350">
              <a:buFont typeface="+mj-lt"/>
              <a:buAutoNum type="arabicPeriod" startAt="2"/>
            </a:pPr>
            <a:r>
              <a:rPr lang="en-GB" b="1" dirty="0"/>
              <a:t>Understanding the key concepts and techniques: </a:t>
            </a:r>
            <a:r>
              <a:rPr lang="en-GB" dirty="0"/>
              <a:t>These milestone models introduced key concepts and techniques that are still widely used today, such as convolutional neural networks, residual connections, and transfer learning.</a:t>
            </a:r>
            <a:br>
              <a:rPr lang="en-GB" dirty="0"/>
            </a:br>
            <a:br>
              <a:rPr lang="en-GB" dirty="0"/>
            </a:br>
            <a:r>
              <a:rPr lang="en-GB" dirty="0"/>
              <a:t>By understanding these concepts and techniques, you will have a better understanding of how modern computer vision models work.</a:t>
            </a:r>
          </a:p>
        </p:txBody>
      </p:sp>
    </p:spTree>
    <p:extLst>
      <p:ext uri="{BB962C8B-B14F-4D97-AF65-F5344CB8AC3E}">
        <p14:creationId xmlns:p14="http://schemas.microsoft.com/office/powerpoint/2010/main" val="951667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5C1A0-8629-4221-908E-9D7C7F27EAA7}"/>
              </a:ext>
            </a:extLst>
          </p:cNvPr>
          <p:cNvSpPr>
            <a:spLocks noGrp="1"/>
          </p:cNvSpPr>
          <p:nvPr>
            <p:ph type="title"/>
          </p:nvPr>
        </p:nvSpPr>
        <p:spPr/>
        <p:txBody>
          <a:bodyPr/>
          <a:lstStyle/>
          <a:p>
            <a:r>
              <a:rPr lang="en-GB" dirty="0"/>
              <a:t>Studying remarkable CV models</a:t>
            </a:r>
            <a:endParaRPr lang="en-SG" dirty="0"/>
          </a:p>
        </p:txBody>
      </p:sp>
      <p:sp>
        <p:nvSpPr>
          <p:cNvPr id="3" name="Content Placeholder 2">
            <a:extLst>
              <a:ext uri="{FF2B5EF4-FFF2-40B4-BE49-F238E27FC236}">
                <a16:creationId xmlns:a16="http://schemas.microsoft.com/office/drawing/2014/main" id="{D63D8341-1991-734C-BE1D-851BB3AE4F77}"/>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3"/>
            </a:pPr>
            <a:r>
              <a:rPr lang="en-GB" b="1" dirty="0"/>
              <a:t>Improving your skills: </a:t>
            </a:r>
            <a:r>
              <a:rPr lang="en-GB" dirty="0"/>
              <a:t>Studying these models can help you improve your skills as a practitioner of computer vision. </a:t>
            </a:r>
            <a:br>
              <a:rPr lang="en-GB" dirty="0"/>
            </a:br>
            <a:br>
              <a:rPr lang="en-GB" dirty="0"/>
            </a:br>
            <a:r>
              <a:rPr lang="en-GB" dirty="0"/>
              <a:t>You can learn how to implement these models and use them to solve real-world problems, as well as understand how to adapt and extend these models to fit your own needs (e.g. using a them on a slightly different dataset than the one they were initially trained on).</a:t>
            </a:r>
          </a:p>
          <a:p>
            <a:pPr marL="0" indent="0">
              <a:buNone/>
            </a:pPr>
            <a:endParaRPr lang="en-SG" dirty="0"/>
          </a:p>
        </p:txBody>
      </p:sp>
      <p:sp>
        <p:nvSpPr>
          <p:cNvPr id="4" name="Content Placeholder 3">
            <a:extLst>
              <a:ext uri="{FF2B5EF4-FFF2-40B4-BE49-F238E27FC236}">
                <a16:creationId xmlns:a16="http://schemas.microsoft.com/office/drawing/2014/main" id="{0C33B91D-FF96-BAC3-AD9A-097A7485B8DA}"/>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Overall, learning about milestone computer vision models is an important part of advancing your knowledge and skills in the field of computer vision.</a:t>
            </a:r>
          </a:p>
          <a:p>
            <a:pPr marL="0" indent="0">
              <a:buNone/>
            </a:pPr>
            <a:endParaRPr lang="en-GB" dirty="0"/>
          </a:p>
          <a:p>
            <a:pPr marL="0" indent="0">
              <a:buNone/>
            </a:pPr>
            <a:r>
              <a:rPr lang="en-GB" dirty="0"/>
              <a:t>We will now discuss, </a:t>
            </a:r>
            <a:r>
              <a:rPr lang="en-GB" b="1" u="sng" dirty="0"/>
              <a:t>very</a:t>
            </a:r>
            <a:r>
              <a:rPr lang="en-GB" dirty="0"/>
              <a:t> </a:t>
            </a:r>
            <a:r>
              <a:rPr lang="en-GB" b="1" u="sng" dirty="0"/>
              <a:t>briefly</a:t>
            </a:r>
            <a:r>
              <a:rPr lang="en-GB" dirty="0"/>
              <a:t>, some of these important milestone problems.</a:t>
            </a:r>
          </a:p>
          <a:p>
            <a:pPr marL="0" indent="0">
              <a:buNone/>
            </a:pPr>
            <a:endParaRPr lang="en-GB" dirty="0"/>
          </a:p>
          <a:p>
            <a:pPr marL="0" indent="0">
              <a:buNone/>
            </a:pPr>
            <a:r>
              <a:rPr lang="en-GB" b="1" dirty="0"/>
              <a:t>We strongly advise to pick the Term 7 Computer Vision course, to continue your learning!</a:t>
            </a:r>
          </a:p>
          <a:p>
            <a:pPr marL="0" indent="0">
              <a:buNone/>
            </a:pPr>
            <a:endParaRPr lang="en-SG" dirty="0"/>
          </a:p>
        </p:txBody>
      </p:sp>
    </p:spTree>
    <p:extLst>
      <p:ext uri="{BB962C8B-B14F-4D97-AF65-F5344CB8AC3E}">
        <p14:creationId xmlns:p14="http://schemas.microsoft.com/office/powerpoint/2010/main" val="36802063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1C55-6F29-886C-5A21-A3C18B71DD51}"/>
              </a:ext>
            </a:extLst>
          </p:cNvPr>
          <p:cNvSpPr>
            <a:spLocks noGrp="1"/>
          </p:cNvSpPr>
          <p:nvPr>
            <p:ph type="title"/>
          </p:nvPr>
        </p:nvSpPr>
        <p:spPr/>
        <p:txBody>
          <a:bodyPr/>
          <a:lstStyle/>
          <a:p>
            <a:r>
              <a:rPr lang="en-GB" dirty="0"/>
              <a:t>The </a:t>
            </a:r>
            <a:r>
              <a:rPr lang="en-GB" dirty="0" err="1"/>
              <a:t>AlexNet</a:t>
            </a:r>
            <a:r>
              <a:rPr lang="en-GB" dirty="0"/>
              <a:t>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13F2521-723B-8848-9FA6-FE0E53521333}"/>
                  </a:ext>
                </a:extLst>
              </p:cNvPr>
              <p:cNvSpPr>
                <a:spLocks noGrp="1"/>
              </p:cNvSpPr>
              <p:nvPr>
                <p:ph idx="1"/>
              </p:nvPr>
            </p:nvSpPr>
            <p:spPr>
              <a:xfrm>
                <a:off x="838200" y="1825624"/>
                <a:ext cx="10515600" cy="5032375"/>
              </a:xfrm>
            </p:spPr>
            <p:txBody>
              <a:bodyPr>
                <a:normAutofit fontScale="92500" lnSpcReduction="20000"/>
              </a:bodyPr>
              <a:lstStyle/>
              <a:p>
                <a:pPr marL="0" indent="0">
                  <a:buNone/>
                </a:pPr>
                <a:r>
                  <a:rPr lang="en-GB" b="1" dirty="0"/>
                  <a:t>Definition (The </a:t>
                </a:r>
                <a:r>
                  <a:rPr lang="en-GB" b="1" dirty="0" err="1">
                    <a:solidFill>
                      <a:srgbClr val="00B050"/>
                    </a:solidFill>
                  </a:rPr>
                  <a:t>AlexNet</a:t>
                </a:r>
                <a:r>
                  <a:rPr lang="en-GB" b="1" dirty="0"/>
                  <a:t> model):</a:t>
                </a:r>
              </a:p>
              <a:p>
                <a:pPr marL="0" indent="0">
                  <a:buNone/>
                </a:pPr>
                <a:r>
                  <a:rPr lang="en-GB" b="1" dirty="0" err="1">
                    <a:solidFill>
                      <a:srgbClr val="00B050"/>
                    </a:solidFill>
                  </a:rPr>
                  <a:t>AlexNet</a:t>
                </a:r>
                <a:r>
                  <a:rPr lang="en-GB" dirty="0"/>
                  <a:t> is a model that competed in the "</a:t>
                </a:r>
                <a:r>
                  <a:rPr lang="en-GB" b="1" dirty="0"/>
                  <a:t>ImageNet Large Scale Visual Recognition Challenge</a:t>
                </a:r>
                <a:r>
                  <a:rPr lang="en-GB" dirty="0"/>
                  <a:t>" on September 30, 2012 ([Krizhevsky2012]).</a:t>
                </a:r>
              </a:p>
              <a:p>
                <a:pPr marL="0" indent="0">
                  <a:buNone/>
                </a:pPr>
                <a:r>
                  <a:rPr lang="en-GB" dirty="0"/>
                  <a:t>It was trained on the ImageNet dataset, an image classification dataset consisting of </a:t>
                </a:r>
                <a14:m>
                  <m:oMath xmlns:m="http://schemas.openxmlformats.org/officeDocument/2006/math">
                    <m:r>
                      <a:rPr lang="en-GB" i="1" dirty="0" smtClean="0">
                        <a:latin typeface="Cambria Math" panose="02040503050406030204" pitchFamily="18" charset="0"/>
                      </a:rPr>
                      <m:t>256× 256 </m:t>
                    </m:r>
                  </m:oMath>
                </a14:m>
                <a:r>
                  <a:rPr lang="en-GB" dirty="0"/>
                  <a:t>RGB images (used as inputs), with 1000 classes (used as outputs).</a:t>
                </a:r>
              </a:p>
              <a:p>
                <a:pPr marL="0" indent="0">
                  <a:buNone/>
                </a:pPr>
                <a:r>
                  <a:rPr lang="en-GB" dirty="0" err="1"/>
                  <a:t>AlexNet</a:t>
                </a:r>
                <a:r>
                  <a:rPr lang="en-GB" dirty="0"/>
                  <a:t> consists of a CNN model, similar to the one in Week4, Notebook 5. It was one of the first architectures to combine Conv2d layers with Dropout, Pooling and </a:t>
                </a:r>
                <a:r>
                  <a:rPr lang="en-GB" dirty="0" err="1"/>
                  <a:t>ReLU</a:t>
                </a:r>
                <a:r>
                  <a:rPr lang="en-GB" dirty="0"/>
                  <a:t> layers.</a:t>
                </a:r>
              </a:p>
              <a:p>
                <a:pPr marL="0" indent="0">
                  <a:buNone/>
                </a:pPr>
                <a:r>
                  <a:rPr lang="en-GB" dirty="0"/>
                  <a:t>However, its main innovation at the time was the sheer number of layers and trainable parameters, and </a:t>
                </a:r>
                <a:r>
                  <a:rPr lang="en-GB" b="1" dirty="0"/>
                  <a:t>how the model had been trained on GPUs instead of CPU to improve the computational performance of the training</a:t>
                </a:r>
                <a:r>
                  <a:rPr lang="en-GB" dirty="0"/>
                  <a:t>.</a:t>
                </a:r>
              </a:p>
              <a:p>
                <a:pPr marL="0" indent="0">
                  <a:buNone/>
                </a:pPr>
                <a:r>
                  <a:rPr lang="en-GB" dirty="0"/>
                  <a:t>The pre-trained model, with parameters defined as in 2012, can be loaded directly from </a:t>
                </a:r>
                <a:r>
                  <a:rPr lang="en-GB" dirty="0" err="1"/>
                  <a:t>PyTorch</a:t>
                </a:r>
                <a:r>
                  <a:rPr lang="en-GB" dirty="0"/>
                  <a:t>.</a:t>
                </a:r>
                <a:endParaRPr lang="en-SG" dirty="0"/>
              </a:p>
            </p:txBody>
          </p:sp>
        </mc:Choice>
        <mc:Fallback>
          <p:sp>
            <p:nvSpPr>
              <p:cNvPr id="3" name="Content Placeholder 2">
                <a:extLst>
                  <a:ext uri="{FF2B5EF4-FFF2-40B4-BE49-F238E27FC236}">
                    <a16:creationId xmlns:a16="http://schemas.microsoft.com/office/drawing/2014/main" id="{B13F2521-723B-8848-9FA6-FE0E5352133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3027" r="-1391"/>
                </a:stretch>
              </a:blipFill>
            </p:spPr>
            <p:txBody>
              <a:bodyPr/>
              <a:lstStyle/>
              <a:p>
                <a:r>
                  <a:rPr lang="en-SG">
                    <a:noFill/>
                  </a:rPr>
                  <a:t> </a:t>
                </a:r>
              </a:p>
            </p:txBody>
          </p:sp>
        </mc:Fallback>
      </mc:AlternateContent>
    </p:spTree>
    <p:extLst>
      <p:ext uri="{BB962C8B-B14F-4D97-AF65-F5344CB8AC3E}">
        <p14:creationId xmlns:p14="http://schemas.microsoft.com/office/powerpoint/2010/main" val="20275693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1C55-6F29-886C-5A21-A3C18B71DD51}"/>
              </a:ext>
            </a:extLst>
          </p:cNvPr>
          <p:cNvSpPr>
            <a:spLocks noGrp="1"/>
          </p:cNvSpPr>
          <p:nvPr>
            <p:ph type="title"/>
          </p:nvPr>
        </p:nvSpPr>
        <p:spPr/>
        <p:txBody>
          <a:bodyPr/>
          <a:lstStyle/>
          <a:p>
            <a:r>
              <a:rPr lang="en-GB" dirty="0"/>
              <a:t>The </a:t>
            </a:r>
            <a:r>
              <a:rPr lang="en-GB" dirty="0" err="1"/>
              <a:t>AlexNet</a:t>
            </a:r>
            <a:r>
              <a:rPr lang="en-GB" dirty="0"/>
              <a:t> model</a:t>
            </a:r>
            <a:endParaRPr lang="en-SG" dirty="0"/>
          </a:p>
        </p:txBody>
      </p:sp>
      <p:pic>
        <p:nvPicPr>
          <p:cNvPr id="7" name="Picture 6">
            <a:extLst>
              <a:ext uri="{FF2B5EF4-FFF2-40B4-BE49-F238E27FC236}">
                <a16:creationId xmlns:a16="http://schemas.microsoft.com/office/drawing/2014/main" id="{BCDBF882-D477-BF86-848F-C3096A21FE20}"/>
              </a:ext>
            </a:extLst>
          </p:cNvPr>
          <p:cNvPicPr>
            <a:picLocks noChangeAspect="1"/>
          </p:cNvPicPr>
          <p:nvPr/>
        </p:nvPicPr>
        <p:blipFill>
          <a:blip r:embed="rId2"/>
          <a:stretch>
            <a:fillRect/>
          </a:stretch>
        </p:blipFill>
        <p:spPr>
          <a:xfrm>
            <a:off x="537387" y="775917"/>
            <a:ext cx="11117226" cy="5306165"/>
          </a:xfrm>
          <a:prstGeom prst="rect">
            <a:avLst/>
          </a:prstGeom>
        </p:spPr>
      </p:pic>
    </p:spTree>
    <p:extLst>
      <p:ext uri="{BB962C8B-B14F-4D97-AF65-F5344CB8AC3E}">
        <p14:creationId xmlns:p14="http://schemas.microsoft.com/office/powerpoint/2010/main" val="754594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F1C70C-A513-C48C-A147-08A25AE40303}"/>
              </a:ext>
            </a:extLst>
          </p:cNvPr>
          <p:cNvPicPr>
            <a:picLocks noChangeAspect="1"/>
          </p:cNvPicPr>
          <p:nvPr/>
        </p:nvPicPr>
        <p:blipFill>
          <a:blip r:embed="rId2"/>
          <a:stretch>
            <a:fillRect/>
          </a:stretch>
        </p:blipFill>
        <p:spPr>
          <a:xfrm>
            <a:off x="302303" y="521555"/>
            <a:ext cx="7773485" cy="6125430"/>
          </a:xfrm>
          <a:prstGeom prst="rect">
            <a:avLst/>
          </a:prstGeom>
        </p:spPr>
      </p:pic>
      <p:pic>
        <p:nvPicPr>
          <p:cNvPr id="10" name="Picture 9">
            <a:extLst>
              <a:ext uri="{FF2B5EF4-FFF2-40B4-BE49-F238E27FC236}">
                <a16:creationId xmlns:a16="http://schemas.microsoft.com/office/drawing/2014/main" id="{9D15ED75-2BEC-C9ED-4DA1-3217FE28F78E}"/>
              </a:ext>
            </a:extLst>
          </p:cNvPr>
          <p:cNvPicPr>
            <a:picLocks noChangeAspect="1"/>
          </p:cNvPicPr>
          <p:nvPr/>
        </p:nvPicPr>
        <p:blipFill>
          <a:blip r:embed="rId3"/>
          <a:stretch>
            <a:fillRect/>
          </a:stretch>
        </p:blipFill>
        <p:spPr>
          <a:xfrm>
            <a:off x="7152156" y="4532924"/>
            <a:ext cx="4588426" cy="2190020"/>
          </a:xfrm>
          <a:prstGeom prst="rect">
            <a:avLst/>
          </a:prstGeom>
        </p:spPr>
      </p:pic>
    </p:spTree>
    <p:extLst>
      <p:ext uri="{BB962C8B-B14F-4D97-AF65-F5344CB8AC3E}">
        <p14:creationId xmlns:p14="http://schemas.microsoft.com/office/powerpoint/2010/main" val="18178068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A837B-7D03-5C0C-2024-B7A606C032D6}"/>
              </a:ext>
            </a:extLst>
          </p:cNvPr>
          <p:cNvSpPr>
            <a:spLocks noGrp="1"/>
          </p:cNvSpPr>
          <p:nvPr>
            <p:ph type="title"/>
          </p:nvPr>
        </p:nvSpPr>
        <p:spPr/>
        <p:txBody>
          <a:bodyPr/>
          <a:lstStyle/>
          <a:p>
            <a:r>
              <a:rPr lang="en-GB" dirty="0"/>
              <a:t>The VGG model</a:t>
            </a:r>
            <a:endParaRPr lang="en-SG" dirty="0"/>
          </a:p>
        </p:txBody>
      </p:sp>
      <p:sp>
        <p:nvSpPr>
          <p:cNvPr id="3" name="Content Placeholder 2">
            <a:extLst>
              <a:ext uri="{FF2B5EF4-FFF2-40B4-BE49-F238E27FC236}">
                <a16:creationId xmlns:a16="http://schemas.microsoft.com/office/drawing/2014/main" id="{D88A53A5-2211-49ED-A3B9-63024343A178}"/>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(the </a:t>
            </a:r>
            <a:r>
              <a:rPr lang="en-GB" b="1" dirty="0">
                <a:solidFill>
                  <a:srgbClr val="00B050"/>
                </a:solidFill>
              </a:rPr>
              <a:t>VGG</a:t>
            </a:r>
            <a:r>
              <a:rPr lang="en-GB" b="1" dirty="0"/>
              <a:t> model):</a:t>
            </a:r>
          </a:p>
          <a:p>
            <a:pPr marL="0" indent="0">
              <a:buNone/>
            </a:pPr>
            <a:r>
              <a:rPr lang="en-GB" dirty="0"/>
              <a:t>VGG was based off of </a:t>
            </a:r>
            <a:r>
              <a:rPr lang="en-GB" dirty="0" err="1"/>
              <a:t>AlexNet</a:t>
            </a:r>
            <a:r>
              <a:rPr lang="en-GB" dirty="0"/>
              <a:t>, but it has several differences that separated it from other models ([]):</a:t>
            </a:r>
          </a:p>
          <a:p>
            <a:r>
              <a:rPr lang="en-GB" dirty="0"/>
              <a:t>Instead of using 11x11 kernels with a stride of 4, VGG uses smaller 3x3 kernels with a stride of 1. It also uses three </a:t>
            </a:r>
            <a:r>
              <a:rPr lang="en-GB" dirty="0" err="1"/>
              <a:t>ReLU</a:t>
            </a:r>
            <a:r>
              <a:rPr lang="en-GB" dirty="0"/>
              <a:t> units instead of just one. </a:t>
            </a:r>
            <a:r>
              <a:rPr lang="en-GB" b="1" dirty="0"/>
              <a:t>For this reason, the decision function is more discriminative</a:t>
            </a:r>
            <a:r>
              <a:rPr lang="en-GB" dirty="0"/>
              <a:t>, and it has </a:t>
            </a:r>
            <a:r>
              <a:rPr lang="en-GB" b="1" dirty="0"/>
              <a:t>fewer</a:t>
            </a:r>
            <a:r>
              <a:rPr lang="en-GB" dirty="0"/>
              <a:t> </a:t>
            </a:r>
            <a:r>
              <a:rPr lang="en-GB" b="1" dirty="0"/>
              <a:t>parameters</a:t>
            </a:r>
            <a:r>
              <a:rPr lang="en-GB" dirty="0"/>
              <a:t> (27 times the number of channels, instead of </a:t>
            </a:r>
            <a:r>
              <a:rPr lang="en-GB" dirty="0" err="1"/>
              <a:t>AlexNet’s</a:t>
            </a:r>
            <a:r>
              <a:rPr lang="en-GB" dirty="0"/>
              <a:t> 49 times the number of channels).</a:t>
            </a:r>
          </a:p>
          <a:p>
            <a:r>
              <a:rPr lang="en-GB" dirty="0"/>
              <a:t>VGG also incorporates 1x1 convolutional layers to make the decision function more non-linear without changing the receptive fields.</a:t>
            </a:r>
          </a:p>
          <a:p>
            <a:r>
              <a:rPr lang="en-GB" dirty="0"/>
              <a:t>Having less parameters allows to have a </a:t>
            </a:r>
            <a:r>
              <a:rPr lang="en-GB" b="1" dirty="0"/>
              <a:t>larger</a:t>
            </a:r>
            <a:r>
              <a:rPr lang="en-GB" dirty="0"/>
              <a:t> </a:t>
            </a:r>
            <a:r>
              <a:rPr lang="en-GB" b="1" dirty="0"/>
              <a:t>number</a:t>
            </a:r>
            <a:r>
              <a:rPr lang="en-GB" dirty="0"/>
              <a:t> </a:t>
            </a:r>
            <a:r>
              <a:rPr lang="en-GB" b="1" dirty="0"/>
              <a:t>of</a:t>
            </a:r>
            <a:r>
              <a:rPr lang="en-GB" dirty="0"/>
              <a:t> </a:t>
            </a:r>
            <a:r>
              <a:rPr lang="en-GB" b="1" dirty="0"/>
              <a:t>layers</a:t>
            </a:r>
            <a:r>
              <a:rPr lang="en-GB" dirty="0"/>
              <a:t>, leading to improved performance.</a:t>
            </a:r>
          </a:p>
        </p:txBody>
      </p:sp>
    </p:spTree>
    <p:extLst>
      <p:ext uri="{BB962C8B-B14F-4D97-AF65-F5344CB8AC3E}">
        <p14:creationId xmlns:p14="http://schemas.microsoft.com/office/powerpoint/2010/main" val="19941906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AB22-A3B3-A677-5C71-F8AD9FEB73AB}"/>
              </a:ext>
            </a:extLst>
          </p:cNvPr>
          <p:cNvSpPr>
            <a:spLocks noGrp="1"/>
          </p:cNvSpPr>
          <p:nvPr>
            <p:ph type="title"/>
          </p:nvPr>
        </p:nvSpPr>
        <p:spPr/>
        <p:txBody>
          <a:bodyPr/>
          <a:lstStyle/>
          <a:p>
            <a:r>
              <a:rPr lang="en-GB" dirty="0"/>
              <a:t>The VGG model</a:t>
            </a:r>
            <a:endParaRPr lang="en-SG" dirty="0"/>
          </a:p>
        </p:txBody>
      </p:sp>
      <p:pic>
        <p:nvPicPr>
          <p:cNvPr id="5" name="Picture 4">
            <a:extLst>
              <a:ext uri="{FF2B5EF4-FFF2-40B4-BE49-F238E27FC236}">
                <a16:creationId xmlns:a16="http://schemas.microsoft.com/office/drawing/2014/main" id="{D99C765E-74BC-42A2-9868-47A7E8A76039}"/>
              </a:ext>
            </a:extLst>
          </p:cNvPr>
          <p:cNvPicPr>
            <a:picLocks noChangeAspect="1"/>
          </p:cNvPicPr>
          <p:nvPr/>
        </p:nvPicPr>
        <p:blipFill>
          <a:blip r:embed="rId2"/>
          <a:stretch>
            <a:fillRect/>
          </a:stretch>
        </p:blipFill>
        <p:spPr>
          <a:xfrm>
            <a:off x="832703" y="542522"/>
            <a:ext cx="10526594" cy="5772956"/>
          </a:xfrm>
          <a:prstGeom prst="rect">
            <a:avLst/>
          </a:prstGeom>
        </p:spPr>
      </p:pic>
    </p:spTree>
    <p:extLst>
      <p:ext uri="{BB962C8B-B14F-4D97-AF65-F5344CB8AC3E}">
        <p14:creationId xmlns:p14="http://schemas.microsoft.com/office/powerpoint/2010/main" val="173572991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D276860-B2D8-780A-E857-FDF7AB3BF3F7}"/>
              </a:ext>
            </a:extLst>
          </p:cNvPr>
          <p:cNvPicPr>
            <a:picLocks noChangeAspect="1"/>
          </p:cNvPicPr>
          <p:nvPr/>
        </p:nvPicPr>
        <p:blipFill>
          <a:blip r:embed="rId2"/>
          <a:stretch>
            <a:fillRect/>
          </a:stretch>
        </p:blipFill>
        <p:spPr>
          <a:xfrm>
            <a:off x="1072707" y="413811"/>
            <a:ext cx="10046585" cy="5869758"/>
          </a:xfrm>
          <a:prstGeom prst="rect">
            <a:avLst/>
          </a:prstGeom>
        </p:spPr>
      </p:pic>
    </p:spTree>
    <p:extLst>
      <p:ext uri="{BB962C8B-B14F-4D97-AF65-F5344CB8AC3E}">
        <p14:creationId xmlns:p14="http://schemas.microsoft.com/office/powerpoint/2010/main" val="192673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6736862" y="121037"/>
            <a:ext cx="4923691" cy="6746387"/>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D06A2C-6C21-F750-74A7-A603031AB5E1}"/>
              </a:ext>
            </a:extLst>
          </p:cNvPr>
          <p:cNvPicPr>
            <a:picLocks noChangeAspect="1"/>
          </p:cNvPicPr>
          <p:nvPr/>
        </p:nvPicPr>
        <p:blipFill>
          <a:blip r:embed="rId2"/>
          <a:stretch>
            <a:fillRect/>
          </a:stretch>
        </p:blipFill>
        <p:spPr>
          <a:xfrm>
            <a:off x="3407664" y="0"/>
            <a:ext cx="5376672" cy="6858000"/>
          </a:xfrm>
          <a:prstGeom prst="rect">
            <a:avLst/>
          </a:prstGeom>
        </p:spPr>
      </p:pic>
    </p:spTree>
    <p:extLst>
      <p:ext uri="{BB962C8B-B14F-4D97-AF65-F5344CB8AC3E}">
        <p14:creationId xmlns:p14="http://schemas.microsoft.com/office/powerpoint/2010/main" val="39229965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p:txBody>
      </p:sp>
    </p:spTree>
    <p:extLst>
      <p:ext uri="{BB962C8B-B14F-4D97-AF65-F5344CB8AC3E}">
        <p14:creationId xmlns:p14="http://schemas.microsoft.com/office/powerpoint/2010/main" val="21698162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a:p>
                <a:r>
                  <a:rPr lang="en-GB" b="1" dirty="0"/>
                  <a:t>Reason: </a:t>
                </a:r>
                <a:r>
                  <a:rPr lang="en-GB" dirty="0"/>
                  <a:t>using the chain rule many times in a row, multiplying partial derivatives with small values eventually leads to a very small, close to zero value for those partial derivatives.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24</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den>
                      </m:f>
                    </m:oMath>
                  </m:oMathPara>
                </a14:m>
                <a:endParaRPr lang="en-SG" dirty="0"/>
              </a:p>
            </p:txBody>
          </p:sp>
        </mc:Choice>
        <mc:Fallback>
          <p:sp>
            <p:nvSpPr>
              <p:cNvPr id="3" name="Content Placeholder 2">
                <a:extLst>
                  <a:ext uri="{FF2B5EF4-FFF2-40B4-BE49-F238E27FC236}">
                    <a16:creationId xmlns:a16="http://schemas.microsoft.com/office/drawing/2014/main" id="{9DB10A62-F718-C209-487F-9A204C929FB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754"/>
                </a:stretch>
              </a:blipFill>
            </p:spPr>
            <p:txBody>
              <a:bodyPr/>
              <a:lstStyle/>
              <a:p>
                <a:r>
                  <a:rPr lang="en-SG">
                    <a:noFill/>
                  </a:rPr>
                  <a:t> </a:t>
                </a:r>
              </a:p>
            </p:txBody>
          </p:sp>
        </mc:Fallback>
      </mc:AlternateContent>
      <p:sp>
        <p:nvSpPr>
          <p:cNvPr id="4" name="Right Brace 3">
            <a:extLst>
              <a:ext uri="{FF2B5EF4-FFF2-40B4-BE49-F238E27FC236}">
                <a16:creationId xmlns:a16="http://schemas.microsoft.com/office/drawing/2014/main" id="{445E698A-8CC6-4953-68D9-E56971FBF912}"/>
              </a:ext>
            </a:extLst>
          </p:cNvPr>
          <p:cNvSpPr/>
          <p:nvPr/>
        </p:nvSpPr>
        <p:spPr>
          <a:xfrm rot="5400000">
            <a:off x="5588000"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Right Brace 4">
            <a:extLst>
              <a:ext uri="{FF2B5EF4-FFF2-40B4-BE49-F238E27FC236}">
                <a16:creationId xmlns:a16="http://schemas.microsoft.com/office/drawing/2014/main" id="{CB951079-40AB-15C2-A5CD-B3B2E7C80263}"/>
              </a:ext>
            </a:extLst>
          </p:cNvPr>
          <p:cNvSpPr/>
          <p:nvPr/>
        </p:nvSpPr>
        <p:spPr>
          <a:xfrm rot="5400000">
            <a:off x="6396893"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ight Brace 5">
            <a:extLst>
              <a:ext uri="{FF2B5EF4-FFF2-40B4-BE49-F238E27FC236}">
                <a16:creationId xmlns:a16="http://schemas.microsoft.com/office/drawing/2014/main" id="{57F6A0E2-525E-FF74-7EEC-ECED2AB2F63C}"/>
              </a:ext>
            </a:extLst>
          </p:cNvPr>
          <p:cNvSpPr/>
          <p:nvPr/>
        </p:nvSpPr>
        <p:spPr>
          <a:xfrm rot="5400000">
            <a:off x="7480299"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0CE76A98-F8D7-AE2D-8E2E-449033D3A060}"/>
              </a:ext>
            </a:extLst>
          </p:cNvPr>
          <p:cNvSpPr txBox="1"/>
          <p:nvPr/>
        </p:nvSpPr>
        <p:spPr>
          <a:xfrm>
            <a:off x="5361354" y="5973859"/>
            <a:ext cx="2868246" cy="369332"/>
          </a:xfrm>
          <a:prstGeom prst="rect">
            <a:avLst/>
          </a:prstGeom>
          <a:noFill/>
        </p:spPr>
        <p:txBody>
          <a:bodyPr wrap="square" rtlCol="0">
            <a:spAutoFit/>
          </a:bodyPr>
          <a:lstStyle/>
          <a:p>
            <a:pPr algn="ctr"/>
            <a:r>
              <a:rPr lang="en-GB" b="1" dirty="0">
                <a:solidFill>
                  <a:schemeClr val="accent1"/>
                </a:solidFill>
              </a:rPr>
              <a:t>All have values in [-1,1]</a:t>
            </a:r>
            <a:endParaRPr lang="en-SG" b="1" dirty="0">
              <a:solidFill>
                <a:schemeClr val="accent1"/>
              </a:solidFill>
            </a:endParaRPr>
          </a:p>
        </p:txBody>
      </p:sp>
    </p:spTree>
    <p:extLst>
      <p:ext uri="{BB962C8B-B14F-4D97-AF65-F5344CB8AC3E}">
        <p14:creationId xmlns:p14="http://schemas.microsoft.com/office/powerpoint/2010/main" val="19343667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FD589-7C88-3D0C-2D8A-65EF0B5E82A9}"/>
              </a:ext>
            </a:extLst>
          </p:cNvPr>
          <p:cNvSpPr>
            <a:spLocks noGrp="1"/>
          </p:cNvSpPr>
          <p:nvPr>
            <p:ph type="title"/>
          </p:nvPr>
        </p:nvSpPr>
        <p:spPr/>
        <p:txBody>
          <a:bodyPr/>
          <a:lstStyle/>
          <a:p>
            <a:r>
              <a:rPr lang="en-GB" dirty="0"/>
              <a:t>The problem with very deep models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B10A62-F718-C209-487F-9A204C929FBB}"/>
                  </a:ext>
                </a:extLst>
              </p:cNvPr>
              <p:cNvSpPr>
                <a:spLocks noGrp="1"/>
              </p:cNvSpPr>
              <p:nvPr>
                <p:ph idx="1"/>
              </p:nvPr>
            </p:nvSpPr>
            <p:spPr>
              <a:xfrm>
                <a:off x="838200" y="1825624"/>
                <a:ext cx="10515600" cy="5032375"/>
              </a:xfrm>
            </p:spPr>
            <p:txBody>
              <a:bodyPr>
                <a:normAutofit/>
              </a:bodyPr>
              <a:lstStyle/>
              <a:p>
                <a:r>
                  <a:rPr lang="en-GB" dirty="0"/>
                  <a:t>Very deep models, however, start to exhibit a </a:t>
                </a:r>
                <a:r>
                  <a:rPr lang="en-GB" b="1" dirty="0"/>
                  <a:t>problem</a:t>
                </a:r>
                <a:r>
                  <a:rPr lang="en-GB" dirty="0"/>
                  <a:t>…</a:t>
                </a:r>
              </a:p>
              <a:p>
                <a:r>
                  <a:rPr lang="en-GB" b="1" dirty="0"/>
                  <a:t>Training the parameters on the first layers appears to be difficult</a:t>
                </a:r>
                <a:r>
                  <a:rPr lang="en-GB" dirty="0"/>
                  <a:t>…</a:t>
                </a:r>
              </a:p>
              <a:p>
                <a:r>
                  <a:rPr lang="en-GB" dirty="0"/>
                  <a:t>For some reason, the gradients for the parameters of the first layer are close to zero (that is another instance of a </a:t>
                </a:r>
                <a:r>
                  <a:rPr lang="en-GB" b="1" dirty="0"/>
                  <a:t>vanishing</a:t>
                </a:r>
                <a:r>
                  <a:rPr lang="en-GB" dirty="0"/>
                  <a:t> </a:t>
                </a:r>
                <a:r>
                  <a:rPr lang="en-GB" b="1" dirty="0"/>
                  <a:t>gradient</a:t>
                </a:r>
                <a:r>
                  <a:rPr lang="en-GB" dirty="0"/>
                  <a:t>).</a:t>
                </a:r>
              </a:p>
              <a:p>
                <a:r>
                  <a:rPr lang="en-GB" b="1" dirty="0"/>
                  <a:t>Reason: </a:t>
                </a:r>
                <a:r>
                  <a:rPr lang="en-GB" dirty="0"/>
                  <a:t>using the chain rule many times in a row, multiplying partial derivatives with small values eventually leads to a very small, close to zero value for those partial derivatives.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25</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24</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den>
                      </m:f>
                    </m:oMath>
                  </m:oMathPara>
                </a14:m>
                <a:endParaRPr lang="en-SG" dirty="0"/>
              </a:p>
            </p:txBody>
          </p:sp>
        </mc:Choice>
        <mc:Fallback>
          <p:sp>
            <p:nvSpPr>
              <p:cNvPr id="3" name="Content Placeholder 2">
                <a:extLst>
                  <a:ext uri="{FF2B5EF4-FFF2-40B4-BE49-F238E27FC236}">
                    <a16:creationId xmlns:a16="http://schemas.microsoft.com/office/drawing/2014/main" id="{9DB10A62-F718-C209-487F-9A204C929FB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754"/>
                </a:stretch>
              </a:blipFill>
            </p:spPr>
            <p:txBody>
              <a:bodyPr/>
              <a:lstStyle/>
              <a:p>
                <a:r>
                  <a:rPr lang="en-SG">
                    <a:noFill/>
                  </a:rPr>
                  <a:t> </a:t>
                </a:r>
              </a:p>
            </p:txBody>
          </p:sp>
        </mc:Fallback>
      </mc:AlternateContent>
      <p:sp>
        <p:nvSpPr>
          <p:cNvPr id="4" name="Right Brace 3">
            <a:extLst>
              <a:ext uri="{FF2B5EF4-FFF2-40B4-BE49-F238E27FC236}">
                <a16:creationId xmlns:a16="http://schemas.microsoft.com/office/drawing/2014/main" id="{445E698A-8CC6-4953-68D9-E56971FBF912}"/>
              </a:ext>
            </a:extLst>
          </p:cNvPr>
          <p:cNvSpPr/>
          <p:nvPr/>
        </p:nvSpPr>
        <p:spPr>
          <a:xfrm rot="5400000">
            <a:off x="5588000"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5" name="Right Brace 4">
            <a:extLst>
              <a:ext uri="{FF2B5EF4-FFF2-40B4-BE49-F238E27FC236}">
                <a16:creationId xmlns:a16="http://schemas.microsoft.com/office/drawing/2014/main" id="{CB951079-40AB-15C2-A5CD-B3B2E7C80263}"/>
              </a:ext>
            </a:extLst>
          </p:cNvPr>
          <p:cNvSpPr/>
          <p:nvPr/>
        </p:nvSpPr>
        <p:spPr>
          <a:xfrm rot="5400000">
            <a:off x="6396893"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6" name="Right Brace 5">
            <a:extLst>
              <a:ext uri="{FF2B5EF4-FFF2-40B4-BE49-F238E27FC236}">
                <a16:creationId xmlns:a16="http://schemas.microsoft.com/office/drawing/2014/main" id="{57F6A0E2-525E-FF74-7EEC-ECED2AB2F63C}"/>
              </a:ext>
            </a:extLst>
          </p:cNvPr>
          <p:cNvSpPr/>
          <p:nvPr/>
        </p:nvSpPr>
        <p:spPr>
          <a:xfrm rot="5400000">
            <a:off x="7480299" y="5505941"/>
            <a:ext cx="281354" cy="734646"/>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7" name="TextBox 6">
            <a:extLst>
              <a:ext uri="{FF2B5EF4-FFF2-40B4-BE49-F238E27FC236}">
                <a16:creationId xmlns:a16="http://schemas.microsoft.com/office/drawing/2014/main" id="{0CE76A98-F8D7-AE2D-8E2E-449033D3A060}"/>
              </a:ext>
            </a:extLst>
          </p:cNvPr>
          <p:cNvSpPr txBox="1"/>
          <p:nvPr/>
        </p:nvSpPr>
        <p:spPr>
          <a:xfrm>
            <a:off x="5361354" y="5973859"/>
            <a:ext cx="2868246" cy="369332"/>
          </a:xfrm>
          <a:prstGeom prst="rect">
            <a:avLst/>
          </a:prstGeom>
          <a:noFill/>
        </p:spPr>
        <p:txBody>
          <a:bodyPr wrap="square" rtlCol="0">
            <a:spAutoFit/>
          </a:bodyPr>
          <a:lstStyle/>
          <a:p>
            <a:pPr algn="ctr"/>
            <a:r>
              <a:rPr lang="en-GB" b="1" dirty="0">
                <a:solidFill>
                  <a:schemeClr val="accent1"/>
                </a:solidFill>
              </a:rPr>
              <a:t>All have values in [-1,1]</a:t>
            </a:r>
            <a:endParaRPr lang="en-SG" b="1" dirty="0">
              <a:solidFill>
                <a:schemeClr val="accent1"/>
              </a:solidFill>
            </a:endParaRPr>
          </a:p>
        </p:txBody>
      </p:sp>
      <p:sp>
        <p:nvSpPr>
          <p:cNvPr id="8" name="Right Brace 7">
            <a:extLst>
              <a:ext uri="{FF2B5EF4-FFF2-40B4-BE49-F238E27FC236}">
                <a16:creationId xmlns:a16="http://schemas.microsoft.com/office/drawing/2014/main" id="{1085B43F-827F-9AE6-10C0-46D0371C8CA1}"/>
              </a:ext>
            </a:extLst>
          </p:cNvPr>
          <p:cNvSpPr/>
          <p:nvPr/>
        </p:nvSpPr>
        <p:spPr>
          <a:xfrm rot="5400000">
            <a:off x="4448908" y="5506804"/>
            <a:ext cx="281354" cy="734646"/>
          </a:xfrm>
          <a:prstGeom prst="rightBrace">
            <a:avLst/>
          </a:prstGeom>
          <a:ln w="28575">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9" name="TextBox 8">
            <a:extLst>
              <a:ext uri="{FF2B5EF4-FFF2-40B4-BE49-F238E27FC236}">
                <a16:creationId xmlns:a16="http://schemas.microsoft.com/office/drawing/2014/main" id="{4DE7BDDA-E948-7A5D-79C3-636020FF3451}"/>
              </a:ext>
            </a:extLst>
          </p:cNvPr>
          <p:cNvSpPr txBox="1"/>
          <p:nvPr/>
        </p:nvSpPr>
        <p:spPr>
          <a:xfrm>
            <a:off x="1995854" y="5973859"/>
            <a:ext cx="3291253" cy="646331"/>
          </a:xfrm>
          <a:prstGeom prst="rect">
            <a:avLst/>
          </a:prstGeom>
          <a:noFill/>
        </p:spPr>
        <p:txBody>
          <a:bodyPr wrap="square" rtlCol="0">
            <a:spAutoFit/>
          </a:bodyPr>
          <a:lstStyle/>
          <a:p>
            <a:pPr algn="ctr"/>
            <a:r>
              <a:rPr lang="en-GB" b="1" dirty="0">
                <a:solidFill>
                  <a:srgbClr val="7030A0"/>
                </a:solidFill>
              </a:rPr>
              <a:t>Multiplication of all these values gives something close to 0</a:t>
            </a:r>
            <a:endParaRPr lang="en-SG" b="1" dirty="0">
              <a:solidFill>
                <a:srgbClr val="7030A0"/>
              </a:solidFill>
            </a:endParaRPr>
          </a:p>
        </p:txBody>
      </p:sp>
    </p:spTree>
    <p:extLst>
      <p:ext uri="{BB962C8B-B14F-4D97-AF65-F5344CB8AC3E}">
        <p14:creationId xmlns:p14="http://schemas.microsoft.com/office/powerpoint/2010/main" val="38994949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EBD-5BB9-80B5-74C9-4AACF1F63CFF}"/>
              </a:ext>
            </a:extLst>
          </p:cNvPr>
          <p:cNvSpPr>
            <a:spLocks noGrp="1"/>
          </p:cNvSpPr>
          <p:nvPr>
            <p:ph type="title"/>
          </p:nvPr>
        </p:nvSpPr>
        <p:spPr/>
        <p:txBody>
          <a:bodyPr/>
          <a:lstStyle/>
          <a:p>
            <a:r>
              <a:rPr lang="en-GB" dirty="0"/>
              <a:t>Skip connections</a:t>
            </a:r>
            <a:endParaRPr lang="en-SG" dirty="0"/>
          </a:p>
        </p:txBody>
      </p:sp>
      <p:sp>
        <p:nvSpPr>
          <p:cNvPr id="3" name="Content Placeholder 2">
            <a:extLst>
              <a:ext uri="{FF2B5EF4-FFF2-40B4-BE49-F238E27FC236}">
                <a16:creationId xmlns:a16="http://schemas.microsoft.com/office/drawing/2014/main" id="{3F999405-5248-AC32-AA84-B211A7527C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(skip connections):</a:t>
            </a:r>
          </a:p>
          <a:p>
            <a:pPr marL="0" indent="0">
              <a:buNone/>
            </a:pPr>
            <a:r>
              <a:rPr lang="en-GB" dirty="0"/>
              <a:t>Skip connections (or shortcut connections) refer to the direct connections between non-adjacent layers in a neural network architecture, bypassing one or more intermediate layers.</a:t>
            </a:r>
          </a:p>
          <a:p>
            <a:pPr marL="0" indent="0">
              <a:buNone/>
            </a:pPr>
            <a:r>
              <a:rPr lang="en-GB" dirty="0"/>
              <a:t>The purpose is to allow information to flow rapidly from the input of the network to its output, without being transformed or lost in the intermediate layers.</a:t>
            </a:r>
          </a:p>
        </p:txBody>
      </p:sp>
      <p:pic>
        <p:nvPicPr>
          <p:cNvPr id="6" name="Picture 5">
            <a:extLst>
              <a:ext uri="{FF2B5EF4-FFF2-40B4-BE49-F238E27FC236}">
                <a16:creationId xmlns:a16="http://schemas.microsoft.com/office/drawing/2014/main" id="{B7473C6E-2B0F-0B62-E201-429F92581A99}"/>
              </a:ext>
            </a:extLst>
          </p:cNvPr>
          <p:cNvPicPr>
            <a:picLocks noChangeAspect="1"/>
          </p:cNvPicPr>
          <p:nvPr/>
        </p:nvPicPr>
        <p:blipFill rotWithShape="1">
          <a:blip r:embed="rId2"/>
          <a:srcRect l="8406" r="6173"/>
          <a:stretch/>
        </p:blipFill>
        <p:spPr>
          <a:xfrm>
            <a:off x="6172202" y="2031673"/>
            <a:ext cx="5908937" cy="3775158"/>
          </a:xfrm>
          <a:prstGeom prst="rect">
            <a:avLst/>
          </a:prstGeom>
        </p:spPr>
      </p:pic>
      <p:sp>
        <p:nvSpPr>
          <p:cNvPr id="9" name="Left Brace 8">
            <a:extLst>
              <a:ext uri="{FF2B5EF4-FFF2-40B4-BE49-F238E27FC236}">
                <a16:creationId xmlns:a16="http://schemas.microsoft.com/office/drawing/2014/main" id="{23426246-F94D-00B4-9E8A-397A3B90B78C}"/>
              </a:ext>
            </a:extLst>
          </p:cNvPr>
          <p:cNvSpPr/>
          <p:nvPr/>
        </p:nvSpPr>
        <p:spPr>
          <a:xfrm>
            <a:off x="7182338" y="2852615"/>
            <a:ext cx="273539" cy="18600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1567279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BBEBD-5BB9-80B5-74C9-4AACF1F63CFF}"/>
              </a:ext>
            </a:extLst>
          </p:cNvPr>
          <p:cNvSpPr>
            <a:spLocks noGrp="1"/>
          </p:cNvSpPr>
          <p:nvPr>
            <p:ph type="title"/>
          </p:nvPr>
        </p:nvSpPr>
        <p:spPr/>
        <p:txBody>
          <a:bodyPr/>
          <a:lstStyle/>
          <a:p>
            <a:r>
              <a:rPr lang="en-GB" dirty="0"/>
              <a:t>Skip connections</a:t>
            </a:r>
            <a:endParaRPr lang="en-SG" dirty="0"/>
          </a:p>
        </p:txBody>
      </p:sp>
      <p:sp>
        <p:nvSpPr>
          <p:cNvPr id="3" name="Content Placeholder 2">
            <a:extLst>
              <a:ext uri="{FF2B5EF4-FFF2-40B4-BE49-F238E27FC236}">
                <a16:creationId xmlns:a16="http://schemas.microsoft.com/office/drawing/2014/main" id="{3F999405-5248-AC32-AA84-B211A7527C6D}"/>
              </a:ext>
            </a:extLst>
          </p:cNvPr>
          <p:cNvSpPr>
            <a:spLocks noGrp="1"/>
          </p:cNvSpPr>
          <p:nvPr>
            <p:ph sz="half" idx="1"/>
          </p:nvPr>
        </p:nvSpPr>
        <p:spPr>
          <a:xfrm>
            <a:off x="838200" y="1825624"/>
            <a:ext cx="5181600" cy="5032375"/>
          </a:xfrm>
        </p:spPr>
        <p:txBody>
          <a:bodyPr>
            <a:normAutofit lnSpcReduction="10000"/>
          </a:bodyPr>
          <a:lstStyle/>
          <a:p>
            <a:endParaRPr lang="en-GB" dirty="0"/>
          </a:p>
          <a:p>
            <a:endParaRPr lang="en-GB" dirty="0"/>
          </a:p>
          <a:p>
            <a:endParaRPr lang="en-GB" dirty="0"/>
          </a:p>
          <a:p>
            <a:r>
              <a:rPr lang="en-GB" dirty="0"/>
              <a:t>First, it enables the network to </a:t>
            </a:r>
            <a:r>
              <a:rPr lang="en-GB" b="1" dirty="0"/>
              <a:t>retain information from the input layer</a:t>
            </a:r>
            <a:r>
              <a:rPr lang="en-GB" dirty="0"/>
              <a:t>, which can be particularly useful in the case of deep neural networks, where </a:t>
            </a:r>
            <a:r>
              <a:rPr lang="en-GB" b="1" dirty="0"/>
              <a:t>the information can get transformed multiple times, hence losing its original information, as it passes through the hidden layers</a:t>
            </a:r>
            <a:r>
              <a:rPr lang="en-GB" dirty="0"/>
              <a:t>.</a:t>
            </a:r>
          </a:p>
        </p:txBody>
      </p:sp>
      <p:sp>
        <p:nvSpPr>
          <p:cNvPr id="4" name="Content Placeholder 3">
            <a:extLst>
              <a:ext uri="{FF2B5EF4-FFF2-40B4-BE49-F238E27FC236}">
                <a16:creationId xmlns:a16="http://schemas.microsoft.com/office/drawing/2014/main" id="{4342AFF4-07CC-916A-B11C-EA4400493FA7}"/>
              </a:ext>
            </a:extLst>
          </p:cNvPr>
          <p:cNvSpPr>
            <a:spLocks noGrp="1"/>
          </p:cNvSpPr>
          <p:nvPr>
            <p:ph sz="half" idx="2"/>
          </p:nvPr>
        </p:nvSpPr>
        <p:spPr/>
        <p:txBody>
          <a:bodyPr>
            <a:normAutofit lnSpcReduction="10000"/>
          </a:bodyPr>
          <a:lstStyle/>
          <a:p>
            <a:endParaRPr lang="en-GB" dirty="0"/>
          </a:p>
          <a:p>
            <a:endParaRPr lang="en-GB" dirty="0"/>
          </a:p>
          <a:p>
            <a:endParaRPr lang="en-GB" dirty="0"/>
          </a:p>
          <a:p>
            <a:r>
              <a:rPr lang="en-GB" dirty="0"/>
              <a:t>Second, skip connections are also mechanisms that </a:t>
            </a:r>
            <a:r>
              <a:rPr lang="en-GB" b="1" dirty="0"/>
              <a:t>facilitate information flow across many layers</a:t>
            </a:r>
            <a:r>
              <a:rPr lang="en-GB" dirty="0"/>
              <a:t> and help to </a:t>
            </a:r>
            <a:r>
              <a:rPr lang="en-GB" b="1" dirty="0"/>
              <a:t>mitigate the degradation/vanishing gradient </a:t>
            </a:r>
            <a:r>
              <a:rPr lang="en-GB" dirty="0"/>
              <a:t>problem that appears on large models with many layers and that we have discussed earlier.</a:t>
            </a:r>
            <a:endParaRPr lang="en-SG" dirty="0"/>
          </a:p>
        </p:txBody>
      </p:sp>
      <p:sp>
        <p:nvSpPr>
          <p:cNvPr id="5" name="TextBox 4">
            <a:extLst>
              <a:ext uri="{FF2B5EF4-FFF2-40B4-BE49-F238E27FC236}">
                <a16:creationId xmlns:a16="http://schemas.microsoft.com/office/drawing/2014/main" id="{BBC490E9-72FF-883E-205B-2895FF683402}"/>
              </a:ext>
            </a:extLst>
          </p:cNvPr>
          <p:cNvSpPr txBox="1"/>
          <p:nvPr/>
        </p:nvSpPr>
        <p:spPr>
          <a:xfrm>
            <a:off x="838200" y="1977293"/>
            <a:ext cx="10988430" cy="1384995"/>
          </a:xfrm>
          <a:prstGeom prst="rect">
            <a:avLst/>
          </a:prstGeom>
          <a:noFill/>
        </p:spPr>
        <p:txBody>
          <a:bodyPr wrap="square" rtlCol="0">
            <a:spAutoFit/>
          </a:bodyPr>
          <a:lstStyle/>
          <a:p>
            <a:r>
              <a:rPr lang="en-GB" sz="2800" dirty="0"/>
              <a:t>Skip connections allow information to flow rapidly from the input to the output, without being transformed or lost in the intermediate layers.</a:t>
            </a:r>
          </a:p>
          <a:p>
            <a:endParaRPr lang="en-SG" sz="2800" dirty="0"/>
          </a:p>
        </p:txBody>
      </p:sp>
    </p:spTree>
    <p:extLst>
      <p:ext uri="{BB962C8B-B14F-4D97-AF65-F5344CB8AC3E}">
        <p14:creationId xmlns:p14="http://schemas.microsoft.com/office/powerpoint/2010/main" val="40508743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F7B87-6AC3-5F3F-642D-0110D8AB8DFC}"/>
              </a:ext>
            </a:extLst>
          </p:cNvPr>
          <p:cNvSpPr>
            <a:spLocks noGrp="1"/>
          </p:cNvSpPr>
          <p:nvPr>
            <p:ph type="title"/>
          </p:nvPr>
        </p:nvSpPr>
        <p:spPr/>
        <p:txBody>
          <a:bodyPr/>
          <a:lstStyle/>
          <a:p>
            <a:r>
              <a:rPr lang="en-GB" dirty="0"/>
              <a:t>The </a:t>
            </a:r>
            <a:r>
              <a:rPr lang="en-GB" dirty="0" err="1"/>
              <a:t>ResNet</a:t>
            </a:r>
            <a:r>
              <a:rPr lang="en-GB" dirty="0"/>
              <a:t> model</a:t>
            </a:r>
            <a:endParaRPr lang="en-SG" dirty="0"/>
          </a:p>
        </p:txBody>
      </p:sp>
      <p:sp>
        <p:nvSpPr>
          <p:cNvPr id="3" name="Content Placeholder 2">
            <a:extLst>
              <a:ext uri="{FF2B5EF4-FFF2-40B4-BE49-F238E27FC236}">
                <a16:creationId xmlns:a16="http://schemas.microsoft.com/office/drawing/2014/main" id="{AD3F2BDA-E08A-1CBF-703F-17E85C532E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err="1"/>
              <a:t>ResNet</a:t>
            </a:r>
            <a:r>
              <a:rPr lang="en-GB" b="1" dirty="0"/>
              <a:t> model):</a:t>
            </a:r>
          </a:p>
          <a:p>
            <a:pPr marL="0" indent="0">
              <a:buNone/>
            </a:pPr>
            <a:r>
              <a:rPr lang="en-GB" dirty="0"/>
              <a:t>Skip connections effectively simplifies the network, helping the information flow in the network.</a:t>
            </a:r>
          </a:p>
          <a:p>
            <a:pPr marL="0" indent="0">
              <a:buNone/>
            </a:pPr>
            <a:r>
              <a:rPr lang="en-GB" dirty="0"/>
              <a:t>This speeds learning by </a:t>
            </a:r>
            <a:r>
              <a:rPr lang="en-GB" b="1" dirty="0"/>
              <a:t>reducing</a:t>
            </a:r>
            <a:r>
              <a:rPr lang="en-GB" dirty="0"/>
              <a:t> </a:t>
            </a:r>
            <a:r>
              <a:rPr lang="en-GB" b="1" dirty="0"/>
              <a:t>the</a:t>
            </a:r>
            <a:r>
              <a:rPr lang="en-GB" dirty="0"/>
              <a:t> </a:t>
            </a:r>
            <a:r>
              <a:rPr lang="en-GB" b="1" dirty="0"/>
              <a:t>impact</a:t>
            </a:r>
            <a:r>
              <a:rPr lang="en-GB" dirty="0"/>
              <a:t> </a:t>
            </a:r>
            <a:r>
              <a:rPr lang="en-GB" b="1" dirty="0"/>
              <a:t>of</a:t>
            </a:r>
            <a:r>
              <a:rPr lang="en-GB" dirty="0"/>
              <a:t> </a:t>
            </a:r>
            <a:r>
              <a:rPr lang="en-GB" b="1" dirty="0"/>
              <a:t>vanishing</a:t>
            </a:r>
            <a:r>
              <a:rPr lang="en-GB" dirty="0"/>
              <a:t> </a:t>
            </a:r>
            <a:r>
              <a:rPr lang="en-GB" b="1" dirty="0"/>
              <a:t>gradients</a:t>
            </a:r>
            <a:r>
              <a:rPr lang="en-GB" dirty="0"/>
              <a:t>.</a:t>
            </a:r>
          </a:p>
          <a:p>
            <a:pPr marL="0" indent="0">
              <a:buNone/>
            </a:pPr>
            <a:r>
              <a:rPr lang="en-GB" dirty="0"/>
              <a:t>The network also gradually restores the skipped layers as it learns the feature space, reusing previous inputs in deeper layers.</a:t>
            </a:r>
          </a:p>
          <a:p>
            <a:pPr marL="0" indent="0">
              <a:buNone/>
            </a:pPr>
            <a:r>
              <a:rPr lang="en-GB" dirty="0"/>
              <a:t>Eventually, </a:t>
            </a:r>
            <a:r>
              <a:rPr lang="en-GB" b="1" dirty="0"/>
              <a:t>this allows to train VERY large models, </a:t>
            </a:r>
            <a:r>
              <a:rPr lang="en-GB" dirty="0"/>
              <a:t>called</a:t>
            </a:r>
            <a:r>
              <a:rPr lang="en-GB" b="1" dirty="0"/>
              <a:t> </a:t>
            </a:r>
            <a:r>
              <a:rPr lang="en-GB" b="1" dirty="0">
                <a:solidFill>
                  <a:srgbClr val="00B050"/>
                </a:solidFill>
              </a:rPr>
              <a:t>Residual</a:t>
            </a:r>
            <a:r>
              <a:rPr lang="en-GB" b="1" dirty="0"/>
              <a:t> </a:t>
            </a:r>
            <a:r>
              <a:rPr lang="en-GB" b="1" dirty="0">
                <a:solidFill>
                  <a:srgbClr val="00B050"/>
                </a:solidFill>
              </a:rPr>
              <a:t>Networks</a:t>
            </a:r>
            <a:r>
              <a:rPr lang="en-GB" b="1" dirty="0"/>
              <a:t> or </a:t>
            </a:r>
            <a:r>
              <a:rPr lang="en-GB" b="1" dirty="0" err="1">
                <a:solidFill>
                  <a:srgbClr val="00B050"/>
                </a:solidFill>
              </a:rPr>
              <a:t>ResNets</a:t>
            </a:r>
            <a:r>
              <a:rPr lang="en-GB" b="1" dirty="0"/>
              <a:t>:</a:t>
            </a:r>
            <a:r>
              <a:rPr lang="en-GB" b="1" dirty="0">
                <a:solidFill>
                  <a:srgbClr val="00B050"/>
                </a:solidFill>
              </a:rPr>
              <a:t> </a:t>
            </a:r>
            <a:r>
              <a:rPr lang="en-GB" b="1" dirty="0" err="1"/>
              <a:t>ResNet</a:t>
            </a:r>
            <a:r>
              <a:rPr lang="en-GB" dirty="0"/>
              <a:t> can have up to </a:t>
            </a:r>
            <a:r>
              <a:rPr lang="en-GB" b="1" dirty="0"/>
              <a:t>152</a:t>
            </a:r>
            <a:r>
              <a:rPr lang="en-GB" dirty="0"/>
              <a:t> </a:t>
            </a:r>
            <a:r>
              <a:rPr lang="en-GB" b="1" dirty="0"/>
              <a:t>layers </a:t>
            </a:r>
            <a:r>
              <a:rPr lang="en-GB" dirty="0"/>
              <a:t>(!), compared to the previous VGG models, which only had up to 19 layers.</a:t>
            </a:r>
          </a:p>
          <a:p>
            <a:pPr marL="0" indent="0">
              <a:buNone/>
            </a:pPr>
            <a:r>
              <a:rPr lang="en-GB" b="1" dirty="0" err="1">
                <a:solidFill>
                  <a:srgbClr val="00B050"/>
                </a:solidFill>
              </a:rPr>
              <a:t>ResNet</a:t>
            </a:r>
            <a:r>
              <a:rPr lang="en-GB" dirty="0"/>
              <a:t> (introduced in [He2015]) has become the most cited neural network of the 21st century.</a:t>
            </a:r>
            <a:endParaRPr lang="en-SG" dirty="0"/>
          </a:p>
        </p:txBody>
      </p:sp>
    </p:spTree>
    <p:extLst>
      <p:ext uri="{BB962C8B-B14F-4D97-AF65-F5344CB8AC3E}">
        <p14:creationId xmlns:p14="http://schemas.microsoft.com/office/powerpoint/2010/main" val="22466747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D53978-F47F-78D4-9FAD-5E30824FC89D}"/>
              </a:ext>
            </a:extLst>
          </p:cNvPr>
          <p:cNvPicPr>
            <a:picLocks noChangeAspect="1"/>
          </p:cNvPicPr>
          <p:nvPr/>
        </p:nvPicPr>
        <p:blipFill>
          <a:blip r:embed="rId2"/>
          <a:stretch>
            <a:fillRect/>
          </a:stretch>
        </p:blipFill>
        <p:spPr>
          <a:xfrm>
            <a:off x="3610804" y="0"/>
            <a:ext cx="4970391" cy="6858000"/>
          </a:xfrm>
          <a:prstGeom prst="rect">
            <a:avLst/>
          </a:prstGeom>
        </p:spPr>
      </p:pic>
    </p:spTree>
    <p:extLst>
      <p:ext uri="{BB962C8B-B14F-4D97-AF65-F5344CB8AC3E}">
        <p14:creationId xmlns:p14="http://schemas.microsoft.com/office/powerpoint/2010/main" val="21192764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6116ABC-654D-259C-EFB3-E804FE9B0083}"/>
              </a:ext>
            </a:extLst>
          </p:cNvPr>
          <p:cNvSpPr>
            <a:spLocks noGrp="1"/>
          </p:cNvSpPr>
          <p:nvPr>
            <p:ph type="title"/>
          </p:nvPr>
        </p:nvSpPr>
        <p:spPr/>
        <p:txBody>
          <a:bodyPr/>
          <a:lstStyle/>
          <a:p>
            <a:r>
              <a:rPr lang="en-GB" dirty="0"/>
              <a:t>The </a:t>
            </a:r>
            <a:r>
              <a:rPr lang="en-GB" dirty="0" err="1"/>
              <a:t>ResNet</a:t>
            </a:r>
            <a:r>
              <a:rPr lang="en-GB" dirty="0"/>
              <a:t> model</a:t>
            </a:r>
            <a:endParaRPr lang="en-SG" dirty="0"/>
          </a:p>
        </p:txBody>
      </p:sp>
      <p:pic>
        <p:nvPicPr>
          <p:cNvPr id="5" name="Picture 4">
            <a:extLst>
              <a:ext uri="{FF2B5EF4-FFF2-40B4-BE49-F238E27FC236}">
                <a16:creationId xmlns:a16="http://schemas.microsoft.com/office/drawing/2014/main" id="{86DF28A2-1556-A66E-5F84-2BD217FC926E}"/>
              </a:ext>
            </a:extLst>
          </p:cNvPr>
          <p:cNvPicPr>
            <a:picLocks noChangeAspect="1"/>
          </p:cNvPicPr>
          <p:nvPr/>
        </p:nvPicPr>
        <p:blipFill>
          <a:blip r:embed="rId2"/>
          <a:stretch>
            <a:fillRect/>
          </a:stretch>
        </p:blipFill>
        <p:spPr>
          <a:xfrm>
            <a:off x="219413" y="1951985"/>
            <a:ext cx="11972587" cy="4906015"/>
          </a:xfrm>
          <a:prstGeom prst="rect">
            <a:avLst/>
          </a:prstGeom>
        </p:spPr>
      </p:pic>
    </p:spTree>
    <p:extLst>
      <p:ext uri="{BB962C8B-B14F-4D97-AF65-F5344CB8AC3E}">
        <p14:creationId xmlns:p14="http://schemas.microsoft.com/office/powerpoint/2010/main" val="184550845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CC500A-91EA-A8FC-C124-79F1D2CB4EEA}"/>
              </a:ext>
            </a:extLst>
          </p:cNvPr>
          <p:cNvSpPr>
            <a:spLocks noGrp="1"/>
          </p:cNvSpPr>
          <p:nvPr>
            <p:ph type="title"/>
          </p:nvPr>
        </p:nvSpPr>
        <p:spPr/>
        <p:txBody>
          <a:bodyPr/>
          <a:lstStyle/>
          <a:p>
            <a:r>
              <a:rPr lang="en-GB" dirty="0"/>
              <a:t>Implementing a skip connection/residual</a:t>
            </a:r>
            <a:endParaRPr lang="en-SG" dirty="0"/>
          </a:p>
        </p:txBody>
      </p:sp>
      <p:sp>
        <p:nvSpPr>
          <p:cNvPr id="4" name="Content Placeholder 3">
            <a:extLst>
              <a:ext uri="{FF2B5EF4-FFF2-40B4-BE49-F238E27FC236}">
                <a16:creationId xmlns:a16="http://schemas.microsoft.com/office/drawing/2014/main" id="{FD50CCF7-E6BE-6851-F71F-A8DE3E696AFF}"/>
              </a:ext>
            </a:extLst>
          </p:cNvPr>
          <p:cNvSpPr>
            <a:spLocks noGrp="1"/>
          </p:cNvSpPr>
          <p:nvPr>
            <p:ph sz="half" idx="1"/>
          </p:nvPr>
        </p:nvSpPr>
        <p:spPr/>
        <p:txBody>
          <a:bodyPr>
            <a:normAutofit/>
          </a:bodyPr>
          <a:lstStyle/>
          <a:p>
            <a:r>
              <a:rPr lang="en-GB" dirty="0"/>
              <a:t>A residual is simply implemented in the forward method of a Residual block.</a:t>
            </a:r>
          </a:p>
          <a:p>
            <a:r>
              <a:rPr lang="en-GB" dirty="0"/>
              <a:t>Pay attention to the line below, and notice how we add the input x to the output of the second Conv block (but not the first one).</a:t>
            </a:r>
          </a:p>
          <a:p>
            <a:pPr marL="0" indent="0">
              <a:buNone/>
            </a:pPr>
            <a:r>
              <a:rPr lang="en-GB" i="1" dirty="0"/>
              <a:t>out = </a:t>
            </a:r>
            <a:r>
              <a:rPr lang="en-GB" i="1" dirty="0" err="1"/>
              <a:t>F.relu</a:t>
            </a:r>
            <a:r>
              <a:rPr lang="en-GB" i="1" dirty="0"/>
              <a:t>(self.conv2(out)) + x</a:t>
            </a:r>
          </a:p>
        </p:txBody>
      </p:sp>
      <p:pic>
        <p:nvPicPr>
          <p:cNvPr id="7" name="Picture 6">
            <a:extLst>
              <a:ext uri="{FF2B5EF4-FFF2-40B4-BE49-F238E27FC236}">
                <a16:creationId xmlns:a16="http://schemas.microsoft.com/office/drawing/2014/main" id="{F653F03C-1E5F-D8EC-698C-0BECFC148A6C}"/>
              </a:ext>
            </a:extLst>
          </p:cNvPr>
          <p:cNvPicPr>
            <a:picLocks noChangeAspect="1"/>
          </p:cNvPicPr>
          <p:nvPr/>
        </p:nvPicPr>
        <p:blipFill>
          <a:blip r:embed="rId2"/>
          <a:stretch>
            <a:fillRect/>
          </a:stretch>
        </p:blipFill>
        <p:spPr>
          <a:xfrm>
            <a:off x="6252735" y="1690688"/>
            <a:ext cx="5642268" cy="4868732"/>
          </a:xfrm>
          <a:prstGeom prst="rect">
            <a:avLst/>
          </a:prstGeom>
        </p:spPr>
      </p:pic>
    </p:spTree>
    <p:extLst>
      <p:ext uri="{BB962C8B-B14F-4D97-AF65-F5344CB8AC3E}">
        <p14:creationId xmlns:p14="http://schemas.microsoft.com/office/powerpoint/2010/main" val="2999490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relationship between the given pixel and its neighbouring pixels is necessary to provide a full understanding of this particular pixel, or even the image as a whole.</a:t>
            </a:r>
          </a:p>
          <a:p>
            <a:pPr marL="0" indent="0">
              <a:buNone/>
            </a:pPr>
            <a:r>
              <a:rPr lang="en-GB" dirty="0"/>
              <a:t>This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C8A1-B3BC-61E6-5739-B7062EA85B1D}"/>
              </a:ext>
            </a:extLst>
          </p:cNvPr>
          <p:cNvSpPr>
            <a:spLocks noGrp="1"/>
          </p:cNvSpPr>
          <p:nvPr>
            <p:ph type="title"/>
          </p:nvPr>
        </p:nvSpPr>
        <p:spPr/>
        <p:txBody>
          <a:bodyPr/>
          <a:lstStyle/>
          <a:p>
            <a:r>
              <a:rPr lang="en-GB" dirty="0"/>
              <a:t>The </a:t>
            </a:r>
            <a:r>
              <a:rPr lang="en-GB" dirty="0" err="1"/>
              <a:t>DenseNet</a:t>
            </a:r>
            <a:r>
              <a:rPr lang="en-GB" dirty="0"/>
              <a:t> model</a:t>
            </a:r>
            <a:endParaRPr lang="en-SG" dirty="0"/>
          </a:p>
        </p:txBody>
      </p:sp>
      <p:sp>
        <p:nvSpPr>
          <p:cNvPr id="3" name="Content Placeholder 2">
            <a:extLst>
              <a:ext uri="{FF2B5EF4-FFF2-40B4-BE49-F238E27FC236}">
                <a16:creationId xmlns:a16="http://schemas.microsoft.com/office/drawing/2014/main" id="{82C05F33-91D7-5C66-BA4E-D92C5AE204B9}"/>
              </a:ext>
            </a:extLst>
          </p:cNvPr>
          <p:cNvSpPr>
            <a:spLocks noGrp="1"/>
          </p:cNvSpPr>
          <p:nvPr>
            <p:ph idx="1"/>
          </p:nvPr>
        </p:nvSpPr>
        <p:spPr>
          <a:xfrm>
            <a:off x="838199" y="1825625"/>
            <a:ext cx="10759831" cy="4351338"/>
          </a:xfrm>
        </p:spPr>
        <p:txBody>
          <a:bodyPr/>
          <a:lstStyle/>
          <a:p>
            <a:pPr marL="0" indent="0">
              <a:buNone/>
            </a:pPr>
            <a:r>
              <a:rPr lang="en-GB" b="1" dirty="0"/>
              <a:t>Definition (the </a:t>
            </a:r>
            <a:r>
              <a:rPr lang="en-GB" b="1" dirty="0" err="1">
                <a:solidFill>
                  <a:srgbClr val="00B050"/>
                </a:solidFill>
              </a:rPr>
              <a:t>DenseNet</a:t>
            </a:r>
            <a:r>
              <a:rPr lang="en-GB" b="1" dirty="0"/>
              <a:t> model):</a:t>
            </a:r>
          </a:p>
          <a:p>
            <a:pPr marL="0" indent="0">
              <a:buNone/>
            </a:pPr>
            <a:r>
              <a:rPr lang="en-GB" dirty="0"/>
              <a:t>A </a:t>
            </a:r>
            <a:r>
              <a:rPr lang="en-GB" b="1" dirty="0" err="1">
                <a:solidFill>
                  <a:srgbClr val="00B050"/>
                </a:solidFill>
              </a:rPr>
              <a:t>DenseNet</a:t>
            </a:r>
            <a:r>
              <a:rPr lang="en-GB" dirty="0"/>
              <a:t> is a type of </a:t>
            </a:r>
            <a:r>
              <a:rPr lang="en-GB" dirty="0" err="1"/>
              <a:t>ResNet</a:t>
            </a:r>
            <a:r>
              <a:rPr lang="en-GB" dirty="0"/>
              <a:t> that utilises dense connections between layers, through </a:t>
            </a:r>
            <a:r>
              <a:rPr lang="en-GB" dirty="0" err="1"/>
              <a:t>DenseBlocks</a:t>
            </a:r>
            <a:r>
              <a:rPr lang="en-GB" dirty="0"/>
              <a:t>, where </a:t>
            </a:r>
            <a:r>
              <a:rPr lang="en-GB" b="1" dirty="0"/>
              <a:t>all layers </a:t>
            </a:r>
            <a:r>
              <a:rPr lang="en-GB" dirty="0"/>
              <a:t>(with matching feature-map sizes) </a:t>
            </a:r>
            <a:r>
              <a:rPr lang="en-GB" b="1" dirty="0"/>
              <a:t>are connected directly with each other, as in </a:t>
            </a:r>
            <a:r>
              <a:rPr lang="en-GB" b="1" dirty="0" err="1"/>
              <a:t>ResNet</a:t>
            </a:r>
            <a:r>
              <a:rPr lang="en-GB" dirty="0"/>
              <a:t>. </a:t>
            </a:r>
          </a:p>
          <a:p>
            <a:pPr marL="0" indent="0">
              <a:buNone/>
            </a:pPr>
            <a:r>
              <a:rPr lang="en-GB" dirty="0"/>
              <a:t>In Layman terms, a </a:t>
            </a:r>
            <a:r>
              <a:rPr lang="en-GB" b="1" dirty="0" err="1">
                <a:solidFill>
                  <a:srgbClr val="00B050"/>
                </a:solidFill>
              </a:rPr>
              <a:t>DenseNet</a:t>
            </a:r>
            <a:r>
              <a:rPr lang="en-GB" dirty="0"/>
              <a:t> is a </a:t>
            </a:r>
            <a:r>
              <a:rPr lang="en-GB" b="1" dirty="0"/>
              <a:t>Resnet</a:t>
            </a:r>
            <a:r>
              <a:rPr lang="en-GB" dirty="0"/>
              <a:t>, where </a:t>
            </a:r>
            <a:r>
              <a:rPr lang="en-GB" b="1" dirty="0"/>
              <a:t>all possible skip connections have been drawn in every </a:t>
            </a:r>
            <a:r>
              <a:rPr lang="en-GB" b="1" dirty="0" err="1"/>
              <a:t>ResidualBlock</a:t>
            </a:r>
            <a:r>
              <a:rPr lang="en-GB" dirty="0"/>
              <a:t>, boosting the benefits of </a:t>
            </a:r>
            <a:r>
              <a:rPr lang="en-GB" dirty="0" err="1"/>
              <a:t>ResNets</a:t>
            </a:r>
            <a:r>
              <a:rPr lang="en-GB" dirty="0"/>
              <a:t> even more ([Huang2016]).</a:t>
            </a:r>
          </a:p>
        </p:txBody>
      </p:sp>
      <p:pic>
        <p:nvPicPr>
          <p:cNvPr id="5" name="Picture 4">
            <a:extLst>
              <a:ext uri="{FF2B5EF4-FFF2-40B4-BE49-F238E27FC236}">
                <a16:creationId xmlns:a16="http://schemas.microsoft.com/office/drawing/2014/main" id="{75856D0E-CCEE-CCFB-DDA2-D996DD976A93}"/>
              </a:ext>
            </a:extLst>
          </p:cNvPr>
          <p:cNvPicPr>
            <a:picLocks noChangeAspect="1"/>
          </p:cNvPicPr>
          <p:nvPr/>
        </p:nvPicPr>
        <p:blipFill>
          <a:blip r:embed="rId2"/>
          <a:stretch>
            <a:fillRect/>
          </a:stretch>
        </p:blipFill>
        <p:spPr>
          <a:xfrm>
            <a:off x="321133" y="4902875"/>
            <a:ext cx="11701326" cy="1652524"/>
          </a:xfrm>
          <a:prstGeom prst="rect">
            <a:avLst/>
          </a:prstGeom>
        </p:spPr>
      </p:pic>
    </p:spTree>
    <p:extLst>
      <p:ext uri="{BB962C8B-B14F-4D97-AF65-F5344CB8AC3E}">
        <p14:creationId xmlns:p14="http://schemas.microsoft.com/office/powerpoint/2010/main" val="24639625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C8A1-B3BC-61E6-5739-B7062EA85B1D}"/>
              </a:ext>
            </a:extLst>
          </p:cNvPr>
          <p:cNvSpPr>
            <a:spLocks noGrp="1"/>
          </p:cNvSpPr>
          <p:nvPr>
            <p:ph type="title"/>
          </p:nvPr>
        </p:nvSpPr>
        <p:spPr/>
        <p:txBody>
          <a:bodyPr/>
          <a:lstStyle/>
          <a:p>
            <a:r>
              <a:rPr lang="en-GB" dirty="0"/>
              <a:t>The </a:t>
            </a:r>
            <a:r>
              <a:rPr lang="en-GB" dirty="0" err="1"/>
              <a:t>DenseNet</a:t>
            </a:r>
            <a:r>
              <a:rPr lang="en-GB" dirty="0"/>
              <a:t> model</a:t>
            </a:r>
            <a:endParaRPr lang="en-SG" dirty="0"/>
          </a:p>
        </p:txBody>
      </p:sp>
      <p:sp>
        <p:nvSpPr>
          <p:cNvPr id="9" name="Content Placeholder 8">
            <a:extLst>
              <a:ext uri="{FF2B5EF4-FFF2-40B4-BE49-F238E27FC236}">
                <a16:creationId xmlns:a16="http://schemas.microsoft.com/office/drawing/2014/main" id="{615F9809-56E9-2910-BADA-6F9D3284C819}"/>
              </a:ext>
            </a:extLst>
          </p:cNvPr>
          <p:cNvSpPr>
            <a:spLocks noGrp="1"/>
          </p:cNvSpPr>
          <p:nvPr>
            <p:ph idx="1"/>
          </p:nvPr>
        </p:nvSpPr>
        <p:spPr/>
        <p:txBody>
          <a:bodyPr/>
          <a:lstStyle/>
          <a:p>
            <a:pPr marL="0" indent="0">
              <a:buNone/>
            </a:pPr>
            <a:r>
              <a:rPr lang="en-GB" dirty="0"/>
              <a:t>The </a:t>
            </a:r>
            <a:r>
              <a:rPr lang="en-GB" b="1" dirty="0" err="1"/>
              <a:t>DenseNet</a:t>
            </a:r>
            <a:r>
              <a:rPr lang="en-GB" dirty="0"/>
              <a:t> below has </a:t>
            </a:r>
            <a:r>
              <a:rPr lang="en-GB" b="1" dirty="0"/>
              <a:t>201 (!) layers</a:t>
            </a:r>
            <a:r>
              <a:rPr lang="en-GB" dirty="0"/>
              <a:t>.</a:t>
            </a:r>
            <a:endParaRPr lang="en-SG" dirty="0"/>
          </a:p>
        </p:txBody>
      </p:sp>
      <p:pic>
        <p:nvPicPr>
          <p:cNvPr id="8" name="Picture 7">
            <a:extLst>
              <a:ext uri="{FF2B5EF4-FFF2-40B4-BE49-F238E27FC236}">
                <a16:creationId xmlns:a16="http://schemas.microsoft.com/office/drawing/2014/main" id="{B891E7E7-E66A-5B39-9C05-76B799DCFF70}"/>
              </a:ext>
            </a:extLst>
          </p:cNvPr>
          <p:cNvPicPr>
            <a:picLocks noChangeAspect="1"/>
          </p:cNvPicPr>
          <p:nvPr/>
        </p:nvPicPr>
        <p:blipFill>
          <a:blip r:embed="rId2"/>
          <a:stretch>
            <a:fillRect/>
          </a:stretch>
        </p:blipFill>
        <p:spPr>
          <a:xfrm>
            <a:off x="838200" y="2500304"/>
            <a:ext cx="10660412" cy="4357696"/>
          </a:xfrm>
          <a:prstGeom prst="rect">
            <a:avLst/>
          </a:prstGeom>
        </p:spPr>
      </p:pic>
    </p:spTree>
    <p:extLst>
      <p:ext uri="{BB962C8B-B14F-4D97-AF65-F5344CB8AC3E}">
        <p14:creationId xmlns:p14="http://schemas.microsoft.com/office/powerpoint/2010/main" val="6861755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B1A9-8B6A-0A63-E009-5698736B898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F37D3207-C2B0-A3FA-73D1-1A72E7288F9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0756447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4E6C4-C4BE-1CC0-0051-F2BEBC6C0229}"/>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76CC8A9E-3FA2-3F63-119F-498C8E48D3F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70724574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7773-1C8C-985B-957C-EE20089179C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C15B02E-4FC8-0A0E-E6EB-850476F34791}"/>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96115516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6009-3674-2F33-40E3-5F7C88BA63A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A258188-2E67-0A0F-ED1D-5D5836CBE650}"/>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5288847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D4A4-02EB-726C-FC94-DD69E4E7629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BBF8595-437B-05D4-0FCE-C31C3FD4C3C6}"/>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0638617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4)</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r>
              <a:rPr lang="en-GB" dirty="0"/>
              <a:t>[Krizhevsky2012] A. </a:t>
            </a:r>
            <a:r>
              <a:rPr lang="en-GB" b="1" dirty="0" err="1">
                <a:solidFill>
                  <a:schemeClr val="accent2">
                    <a:lumMod val="50000"/>
                  </a:schemeClr>
                </a:solidFill>
              </a:rPr>
              <a:t>Krizhevsky</a:t>
            </a:r>
            <a:r>
              <a:rPr lang="en-GB" dirty="0"/>
              <a:t>, I. </a:t>
            </a:r>
            <a:r>
              <a:rPr lang="en-GB" b="1" dirty="0" err="1">
                <a:solidFill>
                  <a:schemeClr val="accent2">
                    <a:lumMod val="50000"/>
                  </a:schemeClr>
                </a:solidFill>
              </a:rPr>
              <a:t>Sutskever</a:t>
            </a:r>
            <a:r>
              <a:rPr lang="en-GB" dirty="0"/>
              <a:t>, and G. </a:t>
            </a:r>
            <a:r>
              <a:rPr lang="en-GB" b="1" dirty="0">
                <a:solidFill>
                  <a:schemeClr val="accent2">
                    <a:lumMod val="50000"/>
                  </a:schemeClr>
                </a:solidFill>
              </a:rPr>
              <a:t>Hinton</a:t>
            </a:r>
            <a:r>
              <a:rPr lang="en-GB" dirty="0"/>
              <a:t>, “ImageNet Classification with Deep Convolutional Neural Networks”, 2012.</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a:t>
            </a:r>
            <a:r>
              <a:rPr lang="en-GB" dirty="0"/>
              <a:t>Simonyan2014</a:t>
            </a:r>
            <a:r>
              <a:rPr lang="en-US" dirty="0"/>
              <a:t>] </a:t>
            </a:r>
            <a:r>
              <a:rPr lang="en-GB" dirty="0"/>
              <a:t>K. </a:t>
            </a:r>
            <a:r>
              <a:rPr lang="en-GB" b="1" dirty="0" err="1">
                <a:solidFill>
                  <a:schemeClr val="accent2">
                    <a:lumMod val="50000"/>
                  </a:schemeClr>
                </a:solidFill>
              </a:rPr>
              <a:t>Simonyan</a:t>
            </a:r>
            <a:r>
              <a:rPr lang="en-GB" dirty="0"/>
              <a:t> and A. </a:t>
            </a:r>
            <a:r>
              <a:rPr lang="en-GB" b="1" dirty="0">
                <a:solidFill>
                  <a:schemeClr val="accent2">
                    <a:lumMod val="50000"/>
                  </a:schemeClr>
                </a:solidFill>
              </a:rPr>
              <a:t>Zisserman</a:t>
            </a:r>
            <a:r>
              <a:rPr lang="en-GB" dirty="0"/>
              <a:t> “Very Deep Convolutional Networks for Large-Scale Image Recognition”, 2014.</a:t>
            </a:r>
          </a:p>
          <a:p>
            <a:r>
              <a:rPr lang="en-GB" dirty="0"/>
              <a:t>[He2015] K. </a:t>
            </a:r>
            <a:r>
              <a:rPr lang="en-GB" b="1" dirty="0">
                <a:solidFill>
                  <a:schemeClr val="accent2">
                    <a:lumMod val="50000"/>
                  </a:schemeClr>
                </a:solidFill>
              </a:rPr>
              <a:t>He</a:t>
            </a:r>
            <a:r>
              <a:rPr lang="en-GB" dirty="0"/>
              <a:t>, X. Zhang, S. </a:t>
            </a:r>
            <a:r>
              <a:rPr lang="en-GB" b="1" dirty="0">
                <a:solidFill>
                  <a:schemeClr val="accent2">
                    <a:lumMod val="50000"/>
                  </a:schemeClr>
                </a:solidFill>
              </a:rPr>
              <a:t>Ren</a:t>
            </a:r>
            <a:r>
              <a:rPr lang="en-GB" dirty="0"/>
              <a:t>, and J. </a:t>
            </a:r>
            <a:r>
              <a:rPr lang="en-GB" b="1" dirty="0">
                <a:solidFill>
                  <a:schemeClr val="accent2">
                    <a:lumMod val="50000"/>
                  </a:schemeClr>
                </a:solidFill>
              </a:rPr>
              <a:t>Sun</a:t>
            </a:r>
            <a:r>
              <a:rPr lang="en-GB" dirty="0"/>
              <a:t> “Deep Residual Learning for Image Recognition”, 2015.</a:t>
            </a:r>
          </a:p>
          <a:p>
            <a:r>
              <a:rPr lang="en-SG" dirty="0"/>
              <a:t>[Huang2016] G. Huang, Z. Liu, L. van der </a:t>
            </a:r>
            <a:r>
              <a:rPr lang="en-SG" dirty="0" err="1"/>
              <a:t>Maaten</a:t>
            </a:r>
            <a:r>
              <a:rPr lang="en-SG" dirty="0"/>
              <a:t>, K. Q. Weinberger, “Densely Connected Convolutional Networks”, 2016.</a:t>
            </a:r>
            <a:endParaRPr lang="en-GB" dirty="0"/>
          </a:p>
          <a:p>
            <a:endParaRPr lang="en-GB" dirty="0"/>
          </a:p>
          <a:p>
            <a:endParaRPr lang="en-GB" dirty="0"/>
          </a:p>
        </p:txBody>
      </p:sp>
    </p:spTree>
    <p:extLst>
      <p:ext uri="{BB962C8B-B14F-4D97-AF65-F5344CB8AC3E}">
        <p14:creationId xmlns:p14="http://schemas.microsoft.com/office/powerpoint/2010/main" val="1782110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space tend to have similar properties</a:t>
            </a:r>
            <a:r>
              <a:rPr lang="en-GB" dirty="0"/>
              <a:t>, such as </a:t>
            </a:r>
            <a:r>
              <a:rPr lang="en-GB" dirty="0" err="1"/>
              <a:t>color</a:t>
            </a:r>
            <a:r>
              <a:rPr lang="en-GB" dirty="0"/>
              <a:t>, texture, or intensity. In other words, is the </a:t>
            </a:r>
            <a:r>
              <a:rPr lang="en-GB" b="1" dirty="0"/>
              <a:t>tendency for similar pixels to be grouped together</a:t>
            </a:r>
            <a:r>
              <a:rPr lang="en-GB" dirty="0"/>
              <a:t>.</a:t>
            </a:r>
          </a:p>
          <a:p>
            <a:pPr marL="0" indent="0">
              <a:buNone/>
            </a:pPr>
            <a:r>
              <a:rPr lang="en-GB" dirty="0"/>
              <a:t>For example, in an image of a sky, pixels that are close to each other and have a similar blue </a:t>
            </a:r>
            <a:r>
              <a:rPr lang="en-GB" dirty="0" err="1"/>
              <a:t>color</a:t>
            </a:r>
            <a:r>
              <a:rPr lang="en-GB" dirty="0"/>
              <a:t> can often be grouped together and be considered part of the sky region. </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GB" dirty="0"/>
          </a:p>
          <a:p>
            <a:pPr marL="0" indent="0">
              <a:buNone/>
            </a:pPr>
            <a:endParaRPr lang="en-SG" dirty="0"/>
          </a:p>
        </p:txBody>
      </p:sp>
      <p:pic>
        <p:nvPicPr>
          <p:cNvPr id="9" name="Picture 8" descr="Qr code&#10;&#10;Description automatically generated">
            <a:extLst>
              <a:ext uri="{FF2B5EF4-FFF2-40B4-BE49-F238E27FC236}">
                <a16:creationId xmlns:a16="http://schemas.microsoft.com/office/drawing/2014/main" id="{BD49C004-ECDA-9597-1C9E-D0B51E04854C}"/>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Karen </a:t>
            </a:r>
            <a:r>
              <a:rPr lang="en-GB" b="1" dirty="0" err="1">
                <a:solidFill>
                  <a:schemeClr val="accent2">
                    <a:lumMod val="50000"/>
                  </a:schemeClr>
                </a:solidFill>
              </a:rPr>
              <a:t>Simonyan</a:t>
            </a:r>
            <a:r>
              <a:rPr lang="en-GB" b="1" dirty="0"/>
              <a:t>: </a:t>
            </a:r>
            <a:r>
              <a:rPr lang="en-GB" b="1" dirty="0" err="1"/>
              <a:t>Fromer</a:t>
            </a:r>
            <a:r>
              <a:rPr lang="en-GB" b="1" dirty="0"/>
              <a:t> researcher</a:t>
            </a:r>
            <a:r>
              <a:rPr lang="en-GB" dirty="0"/>
              <a:t> at </a:t>
            </a:r>
            <a:r>
              <a:rPr lang="en-GB" b="1" dirty="0"/>
              <a:t>Facebook</a:t>
            </a:r>
            <a:r>
              <a:rPr lang="en-GB" dirty="0"/>
              <a:t> </a:t>
            </a:r>
            <a:r>
              <a:rPr lang="en-GB" b="1" dirty="0"/>
              <a:t>AI, </a:t>
            </a:r>
            <a:r>
              <a:rPr lang="en-GB" dirty="0"/>
              <a:t>now</a:t>
            </a:r>
            <a:r>
              <a:rPr lang="en-GB" b="1" dirty="0"/>
              <a:t> Co-Founder</a:t>
            </a:r>
            <a:r>
              <a:rPr lang="en-GB" dirty="0"/>
              <a:t> and </a:t>
            </a:r>
            <a:r>
              <a:rPr lang="en-GB" b="1" dirty="0"/>
              <a:t>Chief</a:t>
            </a:r>
            <a:r>
              <a:rPr lang="en-GB" dirty="0"/>
              <a:t> </a:t>
            </a:r>
            <a:r>
              <a:rPr lang="en-GB" b="1" dirty="0"/>
              <a:t>Scientist</a:t>
            </a:r>
            <a:r>
              <a:rPr lang="en-GB" dirty="0"/>
              <a:t> at </a:t>
            </a:r>
            <a:r>
              <a:rPr lang="en-GB" b="1" dirty="0"/>
              <a:t>Inflection</a:t>
            </a:r>
            <a:r>
              <a:rPr lang="en-GB" dirty="0"/>
              <a:t> </a:t>
            </a:r>
            <a:r>
              <a:rPr lang="en-GB" b="1" dirty="0"/>
              <a:t>AI</a:t>
            </a:r>
            <a:r>
              <a:rPr lang="en-GB" dirty="0"/>
              <a:t>.</a:t>
            </a:r>
            <a:br>
              <a:rPr lang="en-GB" dirty="0"/>
            </a:br>
            <a:r>
              <a:rPr lang="en-GB" dirty="0">
                <a:hlinkClick r:id="rId2"/>
              </a:rPr>
              <a:t>https://scholar.google.com/citations?user=L7lMQkQAAAAJ&amp;hl=fr</a:t>
            </a:r>
            <a:br>
              <a:rPr lang="en-GB" dirty="0"/>
            </a:br>
            <a:r>
              <a:rPr lang="en-GB" dirty="0">
                <a:hlinkClick r:id="rId3"/>
              </a:rPr>
              <a:t>https://www.robots.ox.ac.uk/~karen/</a:t>
            </a:r>
            <a:r>
              <a:rPr lang="en-GB" dirty="0"/>
              <a:t> </a:t>
            </a:r>
          </a:p>
          <a:p>
            <a:r>
              <a:rPr lang="en-GB" b="1" dirty="0"/>
              <a:t>Andrew</a:t>
            </a:r>
            <a:r>
              <a:rPr lang="en-GB" dirty="0"/>
              <a:t> </a:t>
            </a:r>
            <a:r>
              <a:rPr lang="en-GB" b="1" dirty="0">
                <a:solidFill>
                  <a:schemeClr val="accent2">
                    <a:lumMod val="50000"/>
                  </a:schemeClr>
                </a:solidFill>
              </a:rPr>
              <a:t>Zisserman</a:t>
            </a:r>
            <a:r>
              <a:rPr lang="en-GB" b="1" dirty="0"/>
              <a:t>:</a:t>
            </a:r>
            <a:r>
              <a:rPr lang="en-GB" dirty="0"/>
              <a:t> </a:t>
            </a:r>
            <a:r>
              <a:rPr lang="en-GB" b="1" dirty="0"/>
              <a:t>Professor</a:t>
            </a:r>
            <a:r>
              <a:rPr lang="en-GB" dirty="0"/>
              <a:t> at the </a:t>
            </a:r>
            <a:r>
              <a:rPr lang="en-GB" b="1" dirty="0"/>
              <a:t>University</a:t>
            </a:r>
            <a:r>
              <a:rPr lang="en-GB" dirty="0"/>
              <a:t> </a:t>
            </a:r>
            <a:r>
              <a:rPr lang="en-GB" b="1" dirty="0"/>
              <a:t>of</a:t>
            </a:r>
            <a:r>
              <a:rPr lang="en-GB" dirty="0"/>
              <a:t> </a:t>
            </a:r>
            <a:r>
              <a:rPr lang="en-GB" b="1" dirty="0"/>
              <a:t>Oxford</a:t>
            </a:r>
            <a:r>
              <a:rPr lang="en-GB" dirty="0"/>
              <a:t> and </a:t>
            </a:r>
            <a:r>
              <a:rPr lang="en-GB" b="1" dirty="0"/>
              <a:t>Principal</a:t>
            </a:r>
            <a:r>
              <a:rPr lang="en-GB" dirty="0"/>
              <a:t> </a:t>
            </a:r>
            <a:r>
              <a:rPr lang="en-GB" b="1" dirty="0"/>
              <a:t>Researcher</a:t>
            </a:r>
            <a:r>
              <a:rPr lang="en-GB" dirty="0"/>
              <a:t> at </a:t>
            </a:r>
            <a:r>
              <a:rPr lang="en-GB" b="1" dirty="0">
                <a:solidFill>
                  <a:schemeClr val="accent2">
                    <a:lumMod val="50000"/>
                  </a:schemeClr>
                </a:solidFill>
              </a:rPr>
              <a:t>DeepMind</a:t>
            </a:r>
            <a:r>
              <a:rPr lang="en-GB" dirty="0"/>
              <a:t>.</a:t>
            </a:r>
            <a:br>
              <a:rPr lang="en-GB" dirty="0"/>
            </a:br>
            <a:r>
              <a:rPr lang="en-GB" dirty="0">
                <a:hlinkClick r:id="rId4"/>
              </a:rPr>
              <a:t>https://scholar.google.com/citations?user=UZ5wscMAAAAJ&amp;hl=en</a:t>
            </a:r>
            <a:br>
              <a:rPr lang="en-GB" dirty="0"/>
            </a:br>
            <a:r>
              <a:rPr lang="en-GB" dirty="0">
                <a:hlinkClick r:id="rId5"/>
              </a:rPr>
              <a:t>https://www.robots.ox.ac.uk/~az/</a:t>
            </a:r>
            <a:r>
              <a:rPr lang="en-GB" dirty="0"/>
              <a:t> </a:t>
            </a:r>
          </a:p>
          <a:p>
            <a:endParaRPr lang="en-SG" dirty="0"/>
          </a:p>
        </p:txBody>
      </p:sp>
    </p:spTree>
    <p:extLst>
      <p:ext uri="{BB962C8B-B14F-4D97-AF65-F5344CB8AC3E}">
        <p14:creationId xmlns:p14="http://schemas.microsoft.com/office/powerpoint/2010/main" val="23378812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1049000" cy="5032375"/>
          </a:xfrm>
        </p:spPr>
        <p:txBody>
          <a:bodyPr>
            <a:normAutofit/>
          </a:bodyPr>
          <a:lstStyle/>
          <a:p>
            <a:pPr marL="0" indent="0">
              <a:buNone/>
            </a:pPr>
            <a:r>
              <a:rPr lang="en-US" dirty="0"/>
              <a:t>Tracking important names (Track their works and follow them on Scholar, Twitter, or whatever works for you!)</a:t>
            </a:r>
          </a:p>
          <a:p>
            <a:r>
              <a:rPr lang="en-GB" b="1" dirty="0" err="1"/>
              <a:t>Shaoqing</a:t>
            </a:r>
            <a:r>
              <a:rPr lang="en-GB" b="1" dirty="0"/>
              <a:t> </a:t>
            </a:r>
            <a:r>
              <a:rPr lang="en-GB" b="1" dirty="0">
                <a:solidFill>
                  <a:schemeClr val="accent2">
                    <a:lumMod val="50000"/>
                  </a:schemeClr>
                </a:solidFill>
              </a:rPr>
              <a:t>Ren</a:t>
            </a:r>
            <a:r>
              <a:rPr lang="en-GB" b="1" dirty="0"/>
              <a:t>: </a:t>
            </a:r>
            <a:r>
              <a:rPr lang="en-GB" dirty="0"/>
              <a:t>Working</a:t>
            </a:r>
            <a:r>
              <a:rPr lang="en-GB" b="1" dirty="0"/>
              <a:t> </a:t>
            </a:r>
            <a:r>
              <a:rPr lang="en-GB" dirty="0"/>
              <a:t>at NIO and </a:t>
            </a:r>
            <a:r>
              <a:rPr lang="en-GB" b="1" dirty="0"/>
              <a:t>University</a:t>
            </a:r>
            <a:r>
              <a:rPr lang="en-GB" dirty="0"/>
              <a:t> </a:t>
            </a:r>
            <a:r>
              <a:rPr lang="en-GB" b="1" dirty="0"/>
              <a:t>of</a:t>
            </a:r>
            <a:r>
              <a:rPr lang="en-GB" dirty="0"/>
              <a:t> </a:t>
            </a:r>
            <a:r>
              <a:rPr lang="en-GB" b="1" dirty="0"/>
              <a:t>Science</a:t>
            </a:r>
            <a:r>
              <a:rPr lang="en-GB" dirty="0"/>
              <a:t> </a:t>
            </a:r>
            <a:r>
              <a:rPr lang="en-GB" b="1" dirty="0"/>
              <a:t>and</a:t>
            </a:r>
            <a:r>
              <a:rPr lang="en-GB" dirty="0"/>
              <a:t> </a:t>
            </a:r>
            <a:r>
              <a:rPr lang="en-GB" b="1" dirty="0"/>
              <a:t>Technology</a:t>
            </a:r>
            <a:r>
              <a:rPr lang="en-GB" dirty="0"/>
              <a:t> </a:t>
            </a:r>
            <a:r>
              <a:rPr lang="en-GB" b="1" dirty="0"/>
              <a:t>in</a:t>
            </a:r>
            <a:r>
              <a:rPr lang="en-GB" dirty="0"/>
              <a:t> </a:t>
            </a:r>
            <a:r>
              <a:rPr lang="en-GB" b="1" dirty="0"/>
              <a:t>China (USTC)</a:t>
            </a:r>
            <a:r>
              <a:rPr lang="en-GB" dirty="0"/>
              <a:t>.</a:t>
            </a:r>
            <a:br>
              <a:rPr lang="en-GB" dirty="0"/>
            </a:br>
            <a:r>
              <a:rPr lang="en-GB" dirty="0">
                <a:hlinkClick r:id="rId2"/>
              </a:rPr>
              <a:t>https://scholar.google.com.hk/citations?user=AUhj438AAAAJ&amp;hl=zh-CN</a:t>
            </a:r>
            <a:r>
              <a:rPr lang="en-GB" dirty="0"/>
              <a:t> </a:t>
            </a:r>
          </a:p>
          <a:p>
            <a:r>
              <a:rPr lang="en-GB" b="1" dirty="0"/>
              <a:t>Jian </a:t>
            </a:r>
            <a:r>
              <a:rPr lang="en-GB" b="1" dirty="0">
                <a:solidFill>
                  <a:schemeClr val="accent2">
                    <a:lumMod val="50000"/>
                  </a:schemeClr>
                </a:solidFill>
              </a:rPr>
              <a:t>Sun</a:t>
            </a:r>
            <a:r>
              <a:rPr lang="en-GB" b="1" dirty="0"/>
              <a:t>: </a:t>
            </a:r>
            <a:r>
              <a:rPr lang="en-GB" dirty="0"/>
              <a:t>Worked as </a:t>
            </a:r>
            <a:r>
              <a:rPr lang="en-GB" b="1" dirty="0"/>
              <a:t>Microsoft</a:t>
            </a:r>
            <a:r>
              <a:rPr lang="en-GB" dirty="0"/>
              <a:t>, now </a:t>
            </a:r>
            <a:r>
              <a:rPr lang="en-GB" b="1" dirty="0"/>
              <a:t>Director</a:t>
            </a:r>
            <a:r>
              <a:rPr lang="en-GB" dirty="0"/>
              <a:t> </a:t>
            </a:r>
            <a:r>
              <a:rPr lang="en-GB" b="1" dirty="0"/>
              <a:t>of</a:t>
            </a:r>
            <a:r>
              <a:rPr lang="en-GB" dirty="0"/>
              <a:t> </a:t>
            </a:r>
            <a:r>
              <a:rPr lang="en-GB" b="1" dirty="0"/>
              <a:t>Research at</a:t>
            </a:r>
            <a:r>
              <a:rPr lang="en-GB" dirty="0"/>
              <a:t> MEGVII Technology.</a:t>
            </a:r>
            <a:br>
              <a:rPr lang="en-GB" dirty="0"/>
            </a:br>
            <a:r>
              <a:rPr lang="en-GB" dirty="0">
                <a:hlinkClick r:id="rId3"/>
              </a:rPr>
              <a:t>https://scholar.google.com/citations?user=ALVSZAYAAAAJ&amp;hl=en</a:t>
            </a:r>
            <a:r>
              <a:rPr lang="en-GB" dirty="0"/>
              <a:t> </a:t>
            </a:r>
            <a:br>
              <a:rPr lang="en-GB" dirty="0"/>
            </a:br>
            <a:r>
              <a:rPr lang="en-GB" dirty="0">
                <a:hlinkClick r:id="rId4"/>
              </a:rPr>
              <a:t>http://www.jiansun.org/</a:t>
            </a:r>
            <a:endParaRPr lang="en-GB" dirty="0"/>
          </a:p>
          <a:p>
            <a:endParaRPr lang="en-GB" dirty="0"/>
          </a:p>
          <a:p>
            <a:endParaRPr lang="en-SG" dirty="0"/>
          </a:p>
        </p:txBody>
      </p:sp>
    </p:spTree>
    <p:extLst>
      <p:ext uri="{BB962C8B-B14F-4D97-AF65-F5344CB8AC3E}">
        <p14:creationId xmlns:p14="http://schemas.microsoft.com/office/powerpoint/2010/main" val="3210392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[XXX] XXX</a:t>
            </a:r>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SG">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rPr>
                      <m:t> </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modify the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dirty="0"/>
              <a:t>Optional, but in short, flipping the kernel has mathematical and practical advantages that make it a common practice in deep learning</a:t>
            </a:r>
          </a:p>
          <a:p>
            <a:pPr marL="0" indent="0">
              <a:buNone/>
            </a:pPr>
            <a:r>
              <a:rPr lang="en-GB" dirty="0"/>
              <a:t>(It has to do with signal processing, Fast Fourier Transform and the convolution theorem,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on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 a more blurred version of it</a:t>
                </a:r>
                <a:r>
                  <a:rPr lang="en-GB" dirty="0"/>
                  <a:t>.</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zeros added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the image </a:t>
                </a:r>
                <a14:m>
                  <m:oMath xmlns:m="http://schemas.openxmlformats.org/officeDocument/2006/math">
                    <m:r>
                      <a:rPr lang="en-GB" i="1" dirty="0" smtClean="0">
                        <a:latin typeface="Cambria Math" panose="02040503050406030204" pitchFamily="18" charset="0"/>
                      </a:rPr>
                      <m:t>𝑌</m:t>
                    </m:r>
                  </m:oMath>
                </a14:m>
                <a:r>
                  <a:rPr lang="en-GB" dirty="0"/>
                  <a:t> has the same size as image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 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intensity (</a:t>
                </a:r>
                <a:r>
                  <a:rPr lang="en-GB" b="1" dirty="0"/>
                  <a:t>white</a:t>
                </a:r>
                <a:r>
                  <a:rPr lang="en-GB" dirty="0"/>
                  <a:t>).</a:t>
                </a:r>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pad() functions, </a:t>
            </a:r>
          </a:p>
          <a:p>
            <a:pPr marL="0" indent="0">
              <a:buNone/>
            </a:pPr>
            <a:r>
              <a:rPr lang="en-GB" dirty="0"/>
              <a:t>It adds a layer of zeroes to the matrix image, of size padding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22960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same padding,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control the movement or step size of the convolution filter as it slides over the input image.</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what a stride of size </a:t>
                </a:r>
                <a14:m>
                  <m:oMath xmlns:m="http://schemas.openxmlformats.org/officeDocument/2006/math">
                    <m:r>
                      <a:rPr lang="en-GB" i="1" dirty="0">
                        <a:latin typeface="Cambria Math" panose="02040503050406030204" pitchFamily="18" charset="0"/>
                      </a:rPr>
                      <m:t>𝑠</m:t>
                    </m:r>
                    <m:r>
                      <a:rPr lang="en-GB" i="1" dirty="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1375182049"/>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what a stride of size </a:t>
                </a:r>
                <a14:m>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 = 2 </m:t>
                    </m:r>
                  </m:oMath>
                </a14:m>
                <a:r>
                  <a:rPr lang="en-GB" dirty="0"/>
                  <a:t>does (no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the spacing between the values of the original image multiplying the kernel.</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spread apart by a specified number of pixels.</a:t>
                </a:r>
              </a:p>
              <a:p>
                <a:pPr marL="0" indent="0">
                  <a:buNone/>
                </a:pPr>
                <a:r>
                  <a:rPr lang="en-GB" dirty="0"/>
                  <a:t>This is very niche, and easier visualised than explained.</a:t>
                </a:r>
              </a:p>
              <a:p>
                <a:pPr marL="0" indent="0">
                  <a:buNone/>
                </a:pPr>
                <a:r>
                  <a:rPr lang="en-GB" i="1" dirty="0"/>
                  <a:t>(We leave its implementation as practice to the reader.)</a:t>
                </a:r>
                <a:endParaRPr lang="en-SG" i="1"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8-bit integer representing the intensity of the corresponding </a:t>
                </a:r>
                <a:r>
                  <a:rPr lang="en-GB" dirty="0" err="1"/>
                  <a:t>color</a:t>
                </a:r>
                <a:r>
                  <a:rPr lang="en-GB" dirty="0"/>
                  <a:t> channel.</a:t>
                </a:r>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744"/>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6" name="Table 5">
            <a:extLst>
              <a:ext uri="{FF2B5EF4-FFF2-40B4-BE49-F238E27FC236}">
                <a16:creationId xmlns:a16="http://schemas.microsoft.com/office/drawing/2014/main" id="{1AB1F9B1-9672-9CC8-AD62-448430DA87EB}"/>
              </a:ext>
            </a:extLst>
          </p:cNvPr>
          <p:cNvGraphicFramePr>
            <a:graphicFrameLocks noGrp="1"/>
          </p:cNvGraphicFramePr>
          <p:nvPr>
            <p:extLst>
              <p:ext uri="{D42A27DB-BD31-4B8C-83A1-F6EECF244321}">
                <p14:modId xmlns:p14="http://schemas.microsoft.com/office/powerpoint/2010/main" val="3835588712"/>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what a dilation of size </a:t>
                </a:r>
                <a14:m>
                  <m:oMath xmlns:m="http://schemas.openxmlformats.org/officeDocument/2006/math">
                    <m:r>
                      <a:rPr lang="en-GB" b="0" i="1" dirty="0" smtClean="0">
                        <a:latin typeface="Cambria Math" panose="02040503050406030204" pitchFamily="18" charset="0"/>
                      </a:rPr>
                      <m:t>𝑑</m:t>
                    </m:r>
                    <m:r>
                      <a:rPr lang="en-GB" i="1" dirty="0" smtClean="0">
                        <a:latin typeface="Cambria Math" panose="02040503050406030204" pitchFamily="18" charset="0"/>
                      </a:rPr>
                      <m:t> = 2 </m:t>
                    </m:r>
                  </m:oMath>
                </a14:m>
                <a:r>
                  <a:rPr lang="en-GB" dirty="0"/>
                  <a:t>does.</a:t>
                </a:r>
                <a:br>
                  <a:rPr lang="en-GB" dirty="0"/>
                </a:br>
                <a:r>
                  <a:rPr lang="en-GB" dirty="0"/>
                  <a:t>Stride is set to 1, padding is 0.</a:t>
                </a:r>
              </a:p>
            </p:txBody>
          </p:sp>
        </mc:Choice>
        <mc:Fallback xmlns="">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0127823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Final 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a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a:p>
            <a:r>
              <a:rPr lang="en-GB" dirty="0"/>
              <a:t>The </a:t>
            </a:r>
            <a:r>
              <a:rPr lang="en-GB" b="1" dirty="0"/>
              <a:t>final layers must consist of Linear layers</a:t>
            </a:r>
            <a:r>
              <a:rPr lang="en-GB" dirty="0"/>
              <a:t>, whose purpose is to eventually produce a vector of 10 values, probabilities for each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34400245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CNN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865386"/>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dirty="0"/>
                  <a:t>and </a:t>
                </a:r>
                <a:r>
                  <a:rPr lang="en-GB" b="1" dirty="0"/>
                  <a:t>before 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D9FAF-E12D-32D8-6462-5D72EFE4E664}"/>
              </a:ext>
            </a:extLst>
          </p:cNvPr>
          <p:cNvSpPr>
            <a:spLocks noGrp="1"/>
          </p:cNvSpPr>
          <p:nvPr>
            <p:ph type="title"/>
          </p:nvPr>
        </p:nvSpPr>
        <p:spPr/>
        <p:txBody>
          <a:bodyPr/>
          <a:lstStyle/>
          <a:p>
            <a:r>
              <a:rPr lang="en-GB" dirty="0"/>
              <a:t>A quick word about Data Augmentation</a:t>
            </a:r>
            <a:endParaRPr lang="en-SG" dirty="0"/>
          </a:p>
        </p:txBody>
      </p:sp>
      <p:sp>
        <p:nvSpPr>
          <p:cNvPr id="3" name="Content Placeholder 2">
            <a:extLst>
              <a:ext uri="{FF2B5EF4-FFF2-40B4-BE49-F238E27FC236}">
                <a16:creationId xmlns:a16="http://schemas.microsoft.com/office/drawing/2014/main" id="{B9959581-6F4C-C684-CFAD-55723E034C14}"/>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Data</a:t>
            </a:r>
            <a:r>
              <a:rPr lang="en-GB" b="1" dirty="0"/>
              <a:t> </a:t>
            </a:r>
            <a:r>
              <a:rPr lang="en-GB" b="1" dirty="0">
                <a:solidFill>
                  <a:srgbClr val="00B050"/>
                </a:solidFill>
              </a:rPr>
              <a:t>Augmentation</a:t>
            </a:r>
            <a:r>
              <a:rPr lang="en-GB" b="1" dirty="0"/>
              <a:t>):</a:t>
            </a:r>
          </a:p>
          <a:p>
            <a:pPr marL="0" indent="0">
              <a:buNone/>
            </a:pPr>
            <a:r>
              <a:rPr lang="en-GB" b="1" dirty="0"/>
              <a:t>Data</a:t>
            </a:r>
            <a:r>
              <a:rPr lang="en-GB" dirty="0"/>
              <a:t> </a:t>
            </a:r>
            <a:r>
              <a:rPr lang="en-GB" b="1" dirty="0"/>
              <a:t>augmentation</a:t>
            </a:r>
            <a:r>
              <a:rPr lang="en-GB" dirty="0"/>
              <a:t> is a technique used to </a:t>
            </a:r>
            <a:r>
              <a:rPr lang="en-GB" b="1" dirty="0"/>
              <a:t>artificially increase the size of the training dataset</a:t>
            </a:r>
            <a:r>
              <a:rPr lang="en-GB" dirty="0"/>
              <a:t> by applying various transformations to the existing data.</a:t>
            </a:r>
          </a:p>
          <a:p>
            <a:pPr marL="0" indent="0">
              <a:buNone/>
            </a:pPr>
            <a:r>
              <a:rPr lang="en-GB" dirty="0"/>
              <a:t>This helps to </a:t>
            </a:r>
            <a:r>
              <a:rPr lang="en-GB" b="1" dirty="0"/>
              <a:t>expose the model to more variations of the data</a:t>
            </a:r>
            <a:r>
              <a:rPr lang="en-GB" dirty="0"/>
              <a:t>, making it </a:t>
            </a:r>
            <a:r>
              <a:rPr lang="en-GB" b="1" dirty="0"/>
              <a:t>more robust and less prone to overfitting </a:t>
            </a:r>
            <a:r>
              <a:rPr lang="en-GB" dirty="0"/>
              <a:t>(according to [Krizhevsky2012]).</a:t>
            </a:r>
          </a:p>
          <a:p>
            <a:pPr marL="0" indent="0">
              <a:buNone/>
            </a:pPr>
            <a:r>
              <a:rPr lang="en-GB" dirty="0"/>
              <a:t>More specifically, the model can then learn to </a:t>
            </a:r>
            <a:r>
              <a:rPr lang="en-GB" b="1" dirty="0"/>
              <a:t>recognize patterns and features that are supposed to be invariant to certain changes</a:t>
            </a:r>
            <a:r>
              <a:rPr lang="en-GB" dirty="0"/>
              <a:t>, such as translations, rotations, and scaling.</a:t>
            </a:r>
          </a:p>
          <a:p>
            <a:pPr marL="0" indent="0">
              <a:buNone/>
            </a:pPr>
            <a:r>
              <a:rPr lang="en-GB" dirty="0"/>
              <a:t>Data augmentation can also be used to </a:t>
            </a:r>
            <a:r>
              <a:rPr lang="en-GB" b="1" dirty="0"/>
              <a:t>correct imbalance</a:t>
            </a:r>
            <a:r>
              <a:rPr lang="en-GB" dirty="0"/>
              <a:t> in the distribution of classes by artificially increasing the number of examples of the under-represented classes (e.g. if you have many pictures of 2s and few 6s), or </a:t>
            </a:r>
            <a:r>
              <a:rPr lang="en-GB" b="1" dirty="0"/>
              <a:t>when the amount of available training data is limited</a:t>
            </a:r>
            <a:r>
              <a:rPr lang="en-GB" dirty="0"/>
              <a:t>.</a:t>
            </a:r>
          </a:p>
        </p:txBody>
      </p:sp>
    </p:spTree>
    <p:extLst>
      <p:ext uri="{BB962C8B-B14F-4D97-AF65-F5344CB8AC3E}">
        <p14:creationId xmlns:p14="http://schemas.microsoft.com/office/powerpoint/2010/main" val="17114026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E7310-BE79-7602-0F15-F3572953F265}"/>
              </a:ext>
            </a:extLst>
          </p:cNvPr>
          <p:cNvSpPr>
            <a:spLocks noGrp="1"/>
          </p:cNvSpPr>
          <p:nvPr>
            <p:ph type="title"/>
          </p:nvPr>
        </p:nvSpPr>
        <p:spPr>
          <a:xfrm>
            <a:off x="838200" y="365125"/>
            <a:ext cx="11114314" cy="1325563"/>
          </a:xfrm>
        </p:spPr>
        <p:txBody>
          <a:bodyPr/>
          <a:lstStyle/>
          <a:p>
            <a:r>
              <a:rPr lang="en-GB" dirty="0"/>
              <a:t>Some examples of data augmentation/transform</a:t>
            </a:r>
            <a:endParaRPr lang="en-SG" dirty="0"/>
          </a:p>
        </p:txBody>
      </p:sp>
      <p:sp>
        <p:nvSpPr>
          <p:cNvPr id="3" name="Content Placeholder 2">
            <a:extLst>
              <a:ext uri="{FF2B5EF4-FFF2-40B4-BE49-F238E27FC236}">
                <a16:creationId xmlns:a16="http://schemas.microsoft.com/office/drawing/2014/main" id="{84968700-55C8-CF89-11B9-D8E9E37F3F11}"/>
              </a:ext>
            </a:extLst>
          </p:cNvPr>
          <p:cNvSpPr>
            <a:spLocks noGrp="1"/>
          </p:cNvSpPr>
          <p:nvPr>
            <p:ph idx="1"/>
          </p:nvPr>
        </p:nvSpPr>
        <p:spPr>
          <a:xfrm>
            <a:off x="838200" y="1825624"/>
            <a:ext cx="10515600" cy="5032375"/>
          </a:xfrm>
        </p:spPr>
        <p:txBody>
          <a:bodyPr>
            <a:normAutofit/>
          </a:bodyPr>
          <a:lstStyle/>
          <a:p>
            <a:pPr marL="0" indent="0">
              <a:buNone/>
            </a:pPr>
            <a:r>
              <a:rPr lang="en-GB" dirty="0"/>
              <a:t>Some possible ways to perform data augmentation include:</a:t>
            </a:r>
          </a:p>
          <a:p>
            <a:r>
              <a:rPr lang="en-GB" dirty="0"/>
              <a:t>Randomly </a:t>
            </a:r>
            <a:r>
              <a:rPr lang="en-GB" b="1" dirty="0"/>
              <a:t>translating</a:t>
            </a:r>
            <a:r>
              <a:rPr lang="en-GB" dirty="0"/>
              <a:t> images by a certain number of pixels,</a:t>
            </a:r>
          </a:p>
          <a:p>
            <a:r>
              <a:rPr lang="en-GB" dirty="0"/>
              <a:t>Randomly </a:t>
            </a:r>
            <a:r>
              <a:rPr lang="en-GB" b="1" dirty="0"/>
              <a:t>rotating</a:t>
            </a:r>
            <a:r>
              <a:rPr lang="en-GB" dirty="0"/>
              <a:t> the images by a small angle,</a:t>
            </a:r>
          </a:p>
          <a:p>
            <a:r>
              <a:rPr lang="en-GB" dirty="0"/>
              <a:t>Randomly </a:t>
            </a:r>
            <a:r>
              <a:rPr lang="en-GB" b="1" dirty="0"/>
              <a:t>scaling</a:t>
            </a:r>
            <a:r>
              <a:rPr lang="en-GB" dirty="0"/>
              <a:t> the images by a small factor,</a:t>
            </a:r>
          </a:p>
          <a:p>
            <a:r>
              <a:rPr lang="en-GB" dirty="0"/>
              <a:t>Randomly </a:t>
            </a:r>
            <a:r>
              <a:rPr lang="en-GB" b="1" dirty="0"/>
              <a:t>cropping</a:t>
            </a:r>
            <a:r>
              <a:rPr lang="en-GB" dirty="0"/>
              <a:t> the images,</a:t>
            </a:r>
          </a:p>
          <a:p>
            <a:r>
              <a:rPr lang="en-GB" dirty="0"/>
              <a:t>Randomly </a:t>
            </a:r>
            <a:r>
              <a:rPr lang="en-GB" b="1" dirty="0"/>
              <a:t>flipping</a:t>
            </a:r>
            <a:r>
              <a:rPr lang="en-GB" dirty="0"/>
              <a:t> the images horizontally/vertically,</a:t>
            </a:r>
          </a:p>
          <a:p>
            <a:r>
              <a:rPr lang="en-GB" b="1" dirty="0"/>
              <a:t>Adding</a:t>
            </a:r>
            <a:r>
              <a:rPr lang="en-GB" dirty="0"/>
              <a:t> </a:t>
            </a:r>
            <a:r>
              <a:rPr lang="en-GB" b="1" dirty="0"/>
              <a:t>random</a:t>
            </a:r>
            <a:r>
              <a:rPr lang="en-GB" dirty="0"/>
              <a:t> </a:t>
            </a:r>
            <a:r>
              <a:rPr lang="en-GB" b="1" dirty="0"/>
              <a:t>noise</a:t>
            </a:r>
            <a:r>
              <a:rPr lang="en-GB" dirty="0"/>
              <a:t> to the images,</a:t>
            </a:r>
          </a:p>
          <a:p>
            <a:r>
              <a:rPr lang="en-GB" dirty="0"/>
              <a:t>Randomly </a:t>
            </a:r>
            <a:r>
              <a:rPr lang="en-GB" b="1" dirty="0"/>
              <a:t>changing the brightness or contrast </a:t>
            </a:r>
            <a:r>
              <a:rPr lang="en-GB" dirty="0"/>
              <a:t>of the images,</a:t>
            </a:r>
          </a:p>
          <a:p>
            <a:r>
              <a:rPr lang="en-GB" dirty="0"/>
              <a:t>Etc.</a:t>
            </a:r>
          </a:p>
          <a:p>
            <a:endParaRPr lang="en-GB" dirty="0"/>
          </a:p>
          <a:p>
            <a:endParaRPr lang="en-SG" dirty="0"/>
          </a:p>
        </p:txBody>
      </p:sp>
    </p:spTree>
    <p:extLst>
      <p:ext uri="{BB962C8B-B14F-4D97-AF65-F5344CB8AC3E}">
        <p14:creationId xmlns:p14="http://schemas.microsoft.com/office/powerpoint/2010/main" val="683443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9065</Words>
  <Application>Microsoft Office PowerPoint</Application>
  <PresentationFormat>Widescreen</PresentationFormat>
  <Paragraphs>1352</Paragraphs>
  <Slides>135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135</vt:i4>
      </vt:variant>
    </vt:vector>
  </HeadingPairs>
  <TitlesOfParts>
    <vt:vector size="141" baseType="lpstr">
      <vt:lpstr>Arial</vt:lpstr>
      <vt:lpstr>Calibri</vt:lpstr>
      <vt:lpstr>Calibri Light</vt:lpstr>
      <vt:lpstr>Cambria Math</vt:lpstr>
      <vt:lpstr>Wingdings</vt:lpstr>
      <vt:lpstr>Office Theme</vt:lpstr>
      <vt:lpstr>50.039 Theory and Practice of Deep Learning W4-S1 Introduction to Computer Vision and Convolutional Neural Networks</vt:lpstr>
      <vt:lpstr>About this week (Week 4)</vt:lpstr>
      <vt:lpstr>How to encode an image</vt:lpstr>
      <vt:lpstr>How to encode an image</vt:lpstr>
      <vt:lpstr>How to encode an image</vt:lpstr>
      <vt:lpstr>How to encode an image</vt:lpstr>
      <vt:lpstr>Pixels information</vt:lpstr>
      <vt:lpstr>Pixels information</vt:lpstr>
      <vt:lpstr>Pixels information</vt:lpstr>
      <vt:lpstr>Pixels information</vt:lpstr>
      <vt:lpstr>Pixels information</vt:lpstr>
      <vt:lpstr>The spatial dependence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Testing convolution on images</vt:lpstr>
      <vt:lpstr>PowerPoint Presentation</vt:lpstr>
      <vt:lpstr>Testing convolution on images</vt:lpstr>
      <vt:lpstr>PowerPoint Presentation</vt:lpstr>
      <vt:lpstr>Many transformation kernels exist</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A quick word about Data Augmentation</vt:lpstr>
      <vt:lpstr>Some examples of data augmentation/transform</vt:lpstr>
      <vt:lpstr>Some examples of data augmentation/transform</vt:lpstr>
      <vt:lpstr>Some examples of data augmentation/transform</vt:lpstr>
      <vt:lpstr>Studying remarkable CV models</vt:lpstr>
      <vt:lpstr>Studying remarkable CV models</vt:lpstr>
      <vt:lpstr>The AlexNet model</vt:lpstr>
      <vt:lpstr>The AlexNet model</vt:lpstr>
      <vt:lpstr>PowerPoint Presentation</vt:lpstr>
      <vt:lpstr>The VGG model</vt:lpstr>
      <vt:lpstr>The VGG model</vt:lpstr>
      <vt:lpstr>PowerPoint Presentation</vt:lpstr>
      <vt:lpstr>PowerPoint Presentation</vt:lpstr>
      <vt:lpstr>The problem with very deep models</vt:lpstr>
      <vt:lpstr>The problem with very deep models</vt:lpstr>
      <vt:lpstr>The problem with very deep models</vt:lpstr>
      <vt:lpstr>Skip connections</vt:lpstr>
      <vt:lpstr>Skip connections</vt:lpstr>
      <vt:lpstr>The ResNet model</vt:lpstr>
      <vt:lpstr>PowerPoint Presentation</vt:lpstr>
      <vt:lpstr>The ResNet model</vt:lpstr>
      <vt:lpstr>Implementing a skip connection/residual</vt:lpstr>
      <vt:lpstr>The DenseNet model</vt:lpstr>
      <vt:lpstr>The DenseNet model</vt:lpstr>
      <vt:lpstr>PowerPoint Presentation</vt:lpstr>
      <vt:lpstr>PowerPoint Presentation</vt:lpstr>
      <vt:lpstr>PowerPoint Presentation</vt:lpstr>
      <vt:lpstr>PowerPoint Presentation</vt:lpstr>
      <vt:lpstr>PowerPoint Presentation</vt:lpstr>
      <vt:lpstr>Conclusion (Week 4)</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2023-02-12T10:24:07Z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